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425" r:id="rId2"/>
    <p:sldId id="427" r:id="rId3"/>
    <p:sldId id="428" r:id="rId4"/>
    <p:sldId id="431" r:id="rId5"/>
    <p:sldId id="426" r:id="rId6"/>
    <p:sldId id="435" r:id="rId7"/>
    <p:sldId id="437" r:id="rId8"/>
    <p:sldId id="438" r:id="rId9"/>
    <p:sldId id="439" r:id="rId10"/>
    <p:sldId id="440" r:id="rId11"/>
    <p:sldId id="436" r:id="rId12"/>
    <p:sldId id="382" r:id="rId13"/>
    <p:sldId id="433" r:id="rId14"/>
    <p:sldId id="434" r:id="rId15"/>
    <p:sldId id="441" r:id="rId16"/>
    <p:sldId id="442" r:id="rId17"/>
    <p:sldId id="445" r:id="rId18"/>
    <p:sldId id="443" r:id="rId19"/>
    <p:sldId id="444" r:id="rId20"/>
    <p:sldId id="449" r:id="rId21"/>
    <p:sldId id="447" r:id="rId22"/>
    <p:sldId id="446" r:id="rId23"/>
    <p:sldId id="448" r:id="rId24"/>
    <p:sldId id="411" r:id="rId25"/>
    <p:sldId id="412" r:id="rId26"/>
    <p:sldId id="414" r:id="rId27"/>
    <p:sldId id="386" r:id="rId28"/>
    <p:sldId id="388" r:id="rId29"/>
    <p:sldId id="415" r:id="rId30"/>
    <p:sldId id="416" r:id="rId31"/>
    <p:sldId id="417" r:id="rId32"/>
    <p:sldId id="418" r:id="rId33"/>
    <p:sldId id="421" r:id="rId34"/>
    <p:sldId id="420" r:id="rId35"/>
    <p:sldId id="422" r:id="rId36"/>
    <p:sldId id="387" r:id="rId37"/>
    <p:sldId id="424" r:id="rId38"/>
    <p:sldId id="396" r:id="rId39"/>
    <p:sldId id="405" r:id="rId40"/>
    <p:sldId id="397" r:id="rId41"/>
    <p:sldId id="407" r:id="rId42"/>
    <p:sldId id="408" r:id="rId43"/>
    <p:sldId id="406" r:id="rId44"/>
    <p:sldId id="398" r:id="rId45"/>
    <p:sldId id="399" r:id="rId46"/>
    <p:sldId id="400" r:id="rId47"/>
    <p:sldId id="401" r:id="rId48"/>
    <p:sldId id="423" r:id="rId49"/>
    <p:sldId id="402" r:id="rId50"/>
    <p:sldId id="403" r:id="rId51"/>
    <p:sldId id="40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01" autoAdjust="0"/>
  </p:normalViewPr>
  <p:slideViewPr>
    <p:cSldViewPr>
      <p:cViewPr varScale="1">
        <p:scale>
          <a:sx n="132" d="100"/>
          <a:sy n="132" d="100"/>
        </p:scale>
        <p:origin x="101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B2AF4-A3F2-3747-A2EE-DDB55D4C8AA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09DF6-5C1F-2147-8D99-48513696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79F87F-5691-4F4B-A1D4-B2D9E6025A6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2A231C-7E22-4771-94E9-A66F2692D4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c.noaa.gov/" TargetMode="External"/><Relationship Id="rId13" Type="http://schemas.openxmlformats.org/officeDocument/2006/relationships/hyperlink" Target="http://www.wpc.ncep.noaa.gov/html/sfcloop/namusloop_wbg_3day.html" TargetMode="External"/><Relationship Id="rId3" Type="http://schemas.openxmlformats.org/officeDocument/2006/relationships/hyperlink" Target="http://mp1.met.psu.edu/~fxg1/SAT_US/anim16ir.html" TargetMode="External"/><Relationship Id="rId7" Type="http://schemas.openxmlformats.org/officeDocument/2006/relationships/hyperlink" Target="https://www.nhc.noaa.gov/?atlc" TargetMode="External"/><Relationship Id="rId12" Type="http://schemas.openxmlformats.org/officeDocument/2006/relationships/hyperlink" Target="http://www.meteo.psu.edu/~fxg1/SFCNE/sfcloop24.html" TargetMode="External"/><Relationship Id="rId2" Type="http://schemas.openxmlformats.org/officeDocument/2006/relationships/hyperlink" Target="http://mp1.met.psu.edu/~fxg1/SAT_US/animvi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eather.gov/" TargetMode="External"/><Relationship Id="rId11" Type="http://schemas.openxmlformats.org/officeDocument/2006/relationships/hyperlink" Target="http://radar.weather.gov/ridge/Conus/full_loop.php" TargetMode="External"/><Relationship Id="rId5" Type="http://schemas.openxmlformats.org/officeDocument/2006/relationships/hyperlink" Target="http://mp1.met.psu.edu/~fxg1/SAT_ATL/anim16wv.html" TargetMode="External"/><Relationship Id="rId15" Type="http://schemas.openxmlformats.org/officeDocument/2006/relationships/hyperlink" Target="http://www.twisterdata.com/index.php?sounding.lat=40.9114&amp;sounding.lon=-73.1387&amp;sndclick=y&amp;prog=forecast&amp;model=GFS&amp;grid=3&amp;model_yyyy=2012&amp;model_mm=03&amp;model_dd=19&amp;model_init_hh=18&amp;fhour=00&amp;parameter=TMPF&amp;level=2&amp;unit=M_ABOVE_GROUND&amp;maximize=n&amp;mode=singlemap&amp;sounding=y&amp;output=image&amp;view=large&amp;archive=false" TargetMode="External"/><Relationship Id="rId10" Type="http://schemas.openxmlformats.org/officeDocument/2006/relationships/hyperlink" Target="http://www.meteo.psu.edu/~fxg1/WXTYPE/loop25ne.html" TargetMode="External"/><Relationship Id="rId4" Type="http://schemas.openxmlformats.org/officeDocument/2006/relationships/hyperlink" Target="http://mp1.met.psu.edu/~fxg1/GOES_NE/loop60.html" TargetMode="External"/><Relationship Id="rId9" Type="http://schemas.openxmlformats.org/officeDocument/2006/relationships/hyperlink" Target="http://www.meteo.psu.edu/home/gadomski/psu_html/RADEAST/animauto3.html" TargetMode="External"/><Relationship Id="rId14" Type="http://schemas.openxmlformats.org/officeDocument/2006/relationships/hyperlink" Target="http://mp1.met.psu.edu/~fxg1/ewall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c.noaa.gov/" TargetMode="External"/><Relationship Id="rId13" Type="http://schemas.openxmlformats.org/officeDocument/2006/relationships/hyperlink" Target="http://www.wpc.ncep.noaa.gov/html/sfcloop/namusloop_wbg_3day.html" TargetMode="External"/><Relationship Id="rId3" Type="http://schemas.openxmlformats.org/officeDocument/2006/relationships/hyperlink" Target="http://mp1.met.psu.edu/~fxg1/SAT_US/anim16ir.html" TargetMode="External"/><Relationship Id="rId7" Type="http://schemas.openxmlformats.org/officeDocument/2006/relationships/hyperlink" Target="https://www.nhc.noaa.gov/?atlc" TargetMode="External"/><Relationship Id="rId12" Type="http://schemas.openxmlformats.org/officeDocument/2006/relationships/hyperlink" Target="http://www.meteo.psu.edu/~fxg1/SFCNE/sfcloop24.html" TargetMode="External"/><Relationship Id="rId2" Type="http://schemas.openxmlformats.org/officeDocument/2006/relationships/hyperlink" Target="http://mp1.met.psu.edu/~fxg1/SAT_US/animvi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eather.gov/" TargetMode="External"/><Relationship Id="rId11" Type="http://schemas.openxmlformats.org/officeDocument/2006/relationships/hyperlink" Target="http://radar.weather.gov/ridge/Conus/full_loop.php" TargetMode="External"/><Relationship Id="rId5" Type="http://schemas.openxmlformats.org/officeDocument/2006/relationships/hyperlink" Target="http://mp1.met.psu.edu/~fxg1/SAT_ATL/anim16wv.html" TargetMode="External"/><Relationship Id="rId10" Type="http://schemas.openxmlformats.org/officeDocument/2006/relationships/hyperlink" Target="http://www.meteo.psu.edu/~fxg1/WXTYPE/loop25ne.html" TargetMode="External"/><Relationship Id="rId4" Type="http://schemas.openxmlformats.org/officeDocument/2006/relationships/hyperlink" Target="http://mp1.met.psu.edu/~fxg1/GOES_NE/loop60.html" TargetMode="External"/><Relationship Id="rId9" Type="http://schemas.openxmlformats.org/officeDocument/2006/relationships/hyperlink" Target="http://www.meteo.psu.edu/home/gadomski/psu_html/RADEAST/animauto3.html" TargetMode="External"/><Relationship Id="rId14" Type="http://schemas.openxmlformats.org/officeDocument/2006/relationships/hyperlink" Target="http://mp1.met.psu.edu/~fxg1/ewall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cst sl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531232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-76200"/>
            <a:ext cx="8183880" cy="1051560"/>
          </a:xfrm>
        </p:spPr>
        <p:txBody>
          <a:bodyPr/>
          <a:lstStyle/>
          <a:p>
            <a:r>
              <a:rPr lang="en-US" dirty="0" smtClean="0"/>
              <a:t>Forecast Verification time!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52400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Senor Perfect Forecast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0134" y="2057400"/>
            <a:ext cx="77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84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935069"/>
            <a:ext cx="93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7.5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886200"/>
            <a:ext cx="688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...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7115" y="4876800"/>
            <a:ext cx="688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...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56" y="533400"/>
            <a:ext cx="4625050" cy="55500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7056" y="487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0856" y="3048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2256" y="1371600"/>
            <a:ext cx="685800" cy="6858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36256" y="1752600"/>
            <a:ext cx="129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4478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1786" y="1535668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7856" y="1524000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5056" y="762000"/>
            <a:ext cx="69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Li=?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81000"/>
            <a:ext cx="293380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Lifted Index (LI)=+5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5105400" y="1524000"/>
            <a:ext cx="304800" cy="978408"/>
          </a:xfrm>
          <a:prstGeom prst="down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162071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Convection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2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r="33889" b="51823"/>
          <a:stretch/>
        </p:blipFill>
        <p:spPr>
          <a:xfrm>
            <a:off x="381000" y="1219200"/>
            <a:ext cx="4174307" cy="3962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f18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 r="34306" b="53126"/>
          <a:stretch/>
        </p:blipFill>
        <p:spPr>
          <a:xfrm>
            <a:off x="4648200" y="1219200"/>
            <a:ext cx="4220537" cy="3962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762000"/>
            <a:ext cx="3094755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00z TUE = 8 p.m. MON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762000"/>
            <a:ext cx="2979564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06z TUE = 2 a.m. TUE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92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united-states-of-america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852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685800"/>
            <a:ext cx="2057400" cy="2819400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3505200"/>
            <a:ext cx="2057400" cy="28194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0"/>
            <a:ext cx="6173234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De </a:t>
            </a:r>
            <a:r>
              <a:rPr lang="en-US" sz="3600" b="1" dirty="0" err="1" smtClean="0"/>
              <a:t>donde</a:t>
            </a:r>
            <a:r>
              <a:rPr lang="en-US" sz="3600" b="1" dirty="0" smtClean="0"/>
              <a:t> son </a:t>
            </a:r>
            <a:r>
              <a:rPr lang="en-US" sz="3600" b="1" dirty="0" err="1" smtClean="0"/>
              <a:t>ustedes</a:t>
            </a:r>
            <a:r>
              <a:rPr lang="en-US" sz="3600" b="1" dirty="0" smtClean="0"/>
              <a:t>?</a:t>
            </a:r>
          </a:p>
          <a:p>
            <a:r>
              <a:rPr lang="en-US" sz="3600" b="1" dirty="0" smtClean="0"/>
              <a:t> (Where are you from) 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181600"/>
            <a:ext cx="6714699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Most interesting weather</a:t>
            </a:r>
          </a:p>
          <a:p>
            <a:r>
              <a:rPr lang="en-US" sz="3600" b="1" dirty="0" smtClean="0"/>
              <a:t>at your hometown?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615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bars-is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13429"/>
          <a:stretch/>
        </p:blipFill>
        <p:spPr>
          <a:xfrm>
            <a:off x="990600" y="533400"/>
            <a:ext cx="7188200" cy="51689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742723" y="3039744"/>
            <a:ext cx="2364537" cy="1783316"/>
          </a:xfrm>
          <a:custGeom>
            <a:avLst/>
            <a:gdLst>
              <a:gd name="connsiteX0" fmla="*/ 2364537 w 2364537"/>
              <a:gd name="connsiteY0" fmla="*/ 0 h 1783316"/>
              <a:gd name="connsiteX1" fmla="*/ 2080792 w 2364537"/>
              <a:gd name="connsiteY1" fmla="*/ 297219 h 1783316"/>
              <a:gd name="connsiteX2" fmla="*/ 1594373 w 2364537"/>
              <a:gd name="connsiteY2" fmla="*/ 743048 h 1783316"/>
              <a:gd name="connsiteX3" fmla="*/ 1107955 w 2364537"/>
              <a:gd name="connsiteY3" fmla="*/ 1026758 h 1783316"/>
              <a:gd name="connsiteX4" fmla="*/ 594512 w 2364537"/>
              <a:gd name="connsiteY4" fmla="*/ 1459077 h 1783316"/>
              <a:gd name="connsiteX5" fmla="*/ 0 w 2364537"/>
              <a:gd name="connsiteY5" fmla="*/ 1783316 h 178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537" h="1783316">
                <a:moveTo>
                  <a:pt x="2364537" y="0"/>
                </a:moveTo>
                <a:cubicBezTo>
                  <a:pt x="2286845" y="86689"/>
                  <a:pt x="2209153" y="173378"/>
                  <a:pt x="2080792" y="297219"/>
                </a:cubicBezTo>
                <a:cubicBezTo>
                  <a:pt x="1952431" y="421060"/>
                  <a:pt x="1756512" y="621458"/>
                  <a:pt x="1594373" y="743048"/>
                </a:cubicBezTo>
                <a:cubicBezTo>
                  <a:pt x="1432233" y="864638"/>
                  <a:pt x="1274598" y="907420"/>
                  <a:pt x="1107955" y="1026758"/>
                </a:cubicBezTo>
                <a:cubicBezTo>
                  <a:pt x="941312" y="1146096"/>
                  <a:pt x="779171" y="1332984"/>
                  <a:pt x="594512" y="1459077"/>
                </a:cubicBezTo>
                <a:cubicBezTo>
                  <a:pt x="409853" y="1585170"/>
                  <a:pt x="0" y="1783316"/>
                  <a:pt x="0" y="1783316"/>
                </a:cubicBezTo>
              </a:path>
            </a:pathLst>
          </a:cu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404516" y="1513117"/>
            <a:ext cx="1526815" cy="1148348"/>
          </a:xfrm>
          <a:custGeom>
            <a:avLst/>
            <a:gdLst>
              <a:gd name="connsiteX0" fmla="*/ 0 w 1526815"/>
              <a:gd name="connsiteY0" fmla="*/ 1148348 h 1148348"/>
              <a:gd name="connsiteX1" fmla="*/ 202674 w 1526815"/>
              <a:gd name="connsiteY1" fmla="*/ 986228 h 1148348"/>
              <a:gd name="connsiteX2" fmla="*/ 472907 w 1526815"/>
              <a:gd name="connsiteY2" fmla="*/ 783578 h 1148348"/>
              <a:gd name="connsiteX3" fmla="*/ 851233 w 1526815"/>
              <a:gd name="connsiteY3" fmla="*/ 445829 h 1148348"/>
              <a:gd name="connsiteX4" fmla="*/ 1310628 w 1526815"/>
              <a:gd name="connsiteY4" fmla="*/ 148610 h 1148348"/>
              <a:gd name="connsiteX5" fmla="*/ 1526815 w 1526815"/>
              <a:gd name="connsiteY5" fmla="*/ 0 h 114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815" h="1148348">
                <a:moveTo>
                  <a:pt x="0" y="1148348"/>
                </a:moveTo>
                <a:cubicBezTo>
                  <a:pt x="61928" y="1097685"/>
                  <a:pt x="123856" y="1047023"/>
                  <a:pt x="202674" y="986228"/>
                </a:cubicBezTo>
                <a:cubicBezTo>
                  <a:pt x="281492" y="925433"/>
                  <a:pt x="364814" y="873645"/>
                  <a:pt x="472907" y="783578"/>
                </a:cubicBezTo>
                <a:cubicBezTo>
                  <a:pt x="581000" y="693511"/>
                  <a:pt x="711613" y="551657"/>
                  <a:pt x="851233" y="445829"/>
                </a:cubicBezTo>
                <a:cubicBezTo>
                  <a:pt x="990853" y="340001"/>
                  <a:pt x="1198031" y="222915"/>
                  <a:pt x="1310628" y="148610"/>
                </a:cubicBezTo>
                <a:cubicBezTo>
                  <a:pt x="1423225" y="74305"/>
                  <a:pt x="1526815" y="0"/>
                  <a:pt x="152681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50816" y="1553647"/>
            <a:ext cx="4215631" cy="3823322"/>
          </a:xfrm>
          <a:custGeom>
            <a:avLst/>
            <a:gdLst>
              <a:gd name="connsiteX0" fmla="*/ 4215631 w 4215631"/>
              <a:gd name="connsiteY0" fmla="*/ 0 h 3823322"/>
              <a:gd name="connsiteX1" fmla="*/ 3837305 w 4215631"/>
              <a:gd name="connsiteY1" fmla="*/ 202649 h 3823322"/>
              <a:gd name="connsiteX2" fmla="*/ 3269816 w 4215631"/>
              <a:gd name="connsiteY2" fmla="*/ 621459 h 3823322"/>
              <a:gd name="connsiteX3" fmla="*/ 2337514 w 4215631"/>
              <a:gd name="connsiteY3" fmla="*/ 1486097 h 3823322"/>
              <a:gd name="connsiteX4" fmla="*/ 1229559 w 4215631"/>
              <a:gd name="connsiteY4" fmla="*/ 2485835 h 3823322"/>
              <a:gd name="connsiteX5" fmla="*/ 553977 w 4215631"/>
              <a:gd name="connsiteY5" fmla="*/ 2999214 h 3823322"/>
              <a:gd name="connsiteX6" fmla="*/ 121605 w 4215631"/>
              <a:gd name="connsiteY6" fmla="*/ 3282923 h 3823322"/>
              <a:gd name="connsiteX7" fmla="*/ 0 w 4215631"/>
              <a:gd name="connsiteY7" fmla="*/ 3580143 h 3823322"/>
              <a:gd name="connsiteX8" fmla="*/ 635047 w 4215631"/>
              <a:gd name="connsiteY8" fmla="*/ 3809812 h 3823322"/>
              <a:gd name="connsiteX9" fmla="*/ 1864606 w 4215631"/>
              <a:gd name="connsiteY9" fmla="*/ 3823322 h 3823322"/>
              <a:gd name="connsiteX10" fmla="*/ 3121188 w 4215631"/>
              <a:gd name="connsiteY10" fmla="*/ 3688222 h 3823322"/>
              <a:gd name="connsiteX11" fmla="*/ 3796770 w 4215631"/>
              <a:gd name="connsiteY11" fmla="*/ 2715504 h 3823322"/>
              <a:gd name="connsiteX12" fmla="*/ 3985933 w 4215631"/>
              <a:gd name="connsiteY12" fmla="*/ 1702256 h 3823322"/>
              <a:gd name="connsiteX13" fmla="*/ 4175096 w 4215631"/>
              <a:gd name="connsiteY13" fmla="*/ 959208 h 3823322"/>
              <a:gd name="connsiteX14" fmla="*/ 4215631 w 4215631"/>
              <a:gd name="connsiteY14" fmla="*/ 0 h 38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5631" h="3823322">
                <a:moveTo>
                  <a:pt x="4215631" y="0"/>
                </a:moveTo>
                <a:lnTo>
                  <a:pt x="3837305" y="202649"/>
                </a:lnTo>
                <a:lnTo>
                  <a:pt x="3269816" y="621459"/>
                </a:lnTo>
                <a:lnTo>
                  <a:pt x="2337514" y="1486097"/>
                </a:lnTo>
                <a:lnTo>
                  <a:pt x="1229559" y="2485835"/>
                </a:lnTo>
                <a:lnTo>
                  <a:pt x="553977" y="2999214"/>
                </a:lnTo>
                <a:lnTo>
                  <a:pt x="121605" y="3282923"/>
                </a:lnTo>
                <a:lnTo>
                  <a:pt x="0" y="3580143"/>
                </a:lnTo>
                <a:lnTo>
                  <a:pt x="635047" y="3809812"/>
                </a:lnTo>
                <a:lnTo>
                  <a:pt x="1864606" y="3823322"/>
                </a:lnTo>
                <a:lnTo>
                  <a:pt x="3121188" y="3688222"/>
                </a:lnTo>
                <a:lnTo>
                  <a:pt x="3796770" y="2715504"/>
                </a:lnTo>
                <a:lnTo>
                  <a:pt x="3985933" y="1702256"/>
                </a:lnTo>
                <a:lnTo>
                  <a:pt x="4175096" y="959208"/>
                </a:lnTo>
                <a:lnTo>
                  <a:pt x="4215631" y="0"/>
                </a:ln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200400" y="304800"/>
            <a:ext cx="5105399" cy="4800599"/>
          </a:xfrm>
          <a:custGeom>
            <a:avLst/>
            <a:gdLst>
              <a:gd name="connsiteX0" fmla="*/ 4593956 w 4702049"/>
              <a:gd name="connsiteY0" fmla="*/ 810598 h 4377231"/>
              <a:gd name="connsiteX1" fmla="*/ 4688537 w 4702049"/>
              <a:gd name="connsiteY1" fmla="*/ 702518 h 4377231"/>
              <a:gd name="connsiteX2" fmla="*/ 4702049 w 4702049"/>
              <a:gd name="connsiteY2" fmla="*/ 391789 h 4377231"/>
              <a:gd name="connsiteX3" fmla="*/ 4485863 w 4702049"/>
              <a:gd name="connsiteY3" fmla="*/ 0 h 4377231"/>
              <a:gd name="connsiteX4" fmla="*/ 3675165 w 4702049"/>
              <a:gd name="connsiteY4" fmla="*/ 54040 h 4377231"/>
              <a:gd name="connsiteX5" fmla="*/ 2810420 w 4702049"/>
              <a:gd name="connsiteY5" fmla="*/ 175629 h 4377231"/>
              <a:gd name="connsiteX6" fmla="*/ 1688954 w 4702049"/>
              <a:gd name="connsiteY6" fmla="*/ 675498 h 4377231"/>
              <a:gd name="connsiteX7" fmla="*/ 918791 w 4702049"/>
              <a:gd name="connsiteY7" fmla="*/ 1499607 h 4377231"/>
              <a:gd name="connsiteX8" fmla="*/ 351302 w 4702049"/>
              <a:gd name="connsiteY8" fmla="*/ 1972456 h 4377231"/>
              <a:gd name="connsiteX9" fmla="*/ 67558 w 4702049"/>
              <a:gd name="connsiteY9" fmla="*/ 2877624 h 4377231"/>
              <a:gd name="connsiteX10" fmla="*/ 0 w 4702049"/>
              <a:gd name="connsiteY10" fmla="*/ 3512593 h 4377231"/>
              <a:gd name="connsiteX11" fmla="*/ 13511 w 4702049"/>
              <a:gd name="connsiteY11" fmla="*/ 4080012 h 4377231"/>
              <a:gd name="connsiteX12" fmla="*/ 121604 w 4702049"/>
              <a:gd name="connsiteY12" fmla="*/ 4377231 h 4377231"/>
              <a:gd name="connsiteX13" fmla="*/ 581000 w 4702049"/>
              <a:gd name="connsiteY13" fmla="*/ 4093522 h 4377231"/>
              <a:gd name="connsiteX14" fmla="*/ 1540326 w 4702049"/>
              <a:gd name="connsiteY14" fmla="*/ 3418023 h 4377231"/>
              <a:gd name="connsiteX15" fmla="*/ 2283466 w 4702049"/>
              <a:gd name="connsiteY15" fmla="*/ 2823584 h 4377231"/>
              <a:gd name="connsiteX16" fmla="*/ 2999583 w 4702049"/>
              <a:gd name="connsiteY16" fmla="*/ 2161595 h 4377231"/>
              <a:gd name="connsiteX17" fmla="*/ 3891351 w 4702049"/>
              <a:gd name="connsiteY17" fmla="*/ 1310467 h 4377231"/>
              <a:gd name="connsiteX18" fmla="*/ 4648003 w 4702049"/>
              <a:gd name="connsiteY18" fmla="*/ 756558 h 437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02049" h="4377231">
                <a:moveTo>
                  <a:pt x="4593956" y="810598"/>
                </a:moveTo>
                <a:lnTo>
                  <a:pt x="4688537" y="702518"/>
                </a:lnTo>
                <a:lnTo>
                  <a:pt x="4702049" y="391789"/>
                </a:lnTo>
                <a:lnTo>
                  <a:pt x="4485863" y="0"/>
                </a:lnTo>
                <a:lnTo>
                  <a:pt x="3675165" y="54040"/>
                </a:lnTo>
                <a:lnTo>
                  <a:pt x="2810420" y="175629"/>
                </a:lnTo>
                <a:lnTo>
                  <a:pt x="1688954" y="675498"/>
                </a:lnTo>
                <a:lnTo>
                  <a:pt x="918791" y="1499607"/>
                </a:lnTo>
                <a:lnTo>
                  <a:pt x="351302" y="1972456"/>
                </a:lnTo>
                <a:lnTo>
                  <a:pt x="67558" y="2877624"/>
                </a:lnTo>
                <a:lnTo>
                  <a:pt x="0" y="3512593"/>
                </a:lnTo>
                <a:lnTo>
                  <a:pt x="13511" y="4080012"/>
                </a:lnTo>
                <a:lnTo>
                  <a:pt x="121604" y="4377231"/>
                </a:lnTo>
                <a:lnTo>
                  <a:pt x="581000" y="4093522"/>
                </a:lnTo>
                <a:lnTo>
                  <a:pt x="1540326" y="3418023"/>
                </a:lnTo>
                <a:lnTo>
                  <a:pt x="2283466" y="2823584"/>
                </a:lnTo>
                <a:lnTo>
                  <a:pt x="2999583" y="2161595"/>
                </a:lnTo>
                <a:lnTo>
                  <a:pt x="3891351" y="1310467"/>
                </a:lnTo>
                <a:lnTo>
                  <a:pt x="4648003" y="756558"/>
                </a:lnTo>
              </a:path>
            </a:pathLst>
          </a:custGeom>
          <a:solidFill>
            <a:srgbClr val="3366FF">
              <a:alpha val="29000"/>
            </a:srgb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533400"/>
            <a:ext cx="40124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 Sector </a:t>
            </a:r>
            <a:r>
              <a:rPr lang="en-US" b="1" dirty="0" smtClean="0"/>
              <a:t>vs. </a:t>
            </a:r>
            <a:r>
              <a:rPr lang="en-US" b="1" dirty="0" smtClean="0">
                <a:solidFill>
                  <a:srgbClr val="0000FF"/>
                </a:solidFill>
              </a:rPr>
              <a:t>Cool Sector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105400"/>
            <a:ext cx="6459070" cy="1477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Air Masses …. Large Volume of air with similar T</a:t>
            </a:r>
          </a:p>
          <a:p>
            <a:r>
              <a:rPr lang="en-US" b="1" dirty="0" smtClean="0"/>
              <a:t>and Q characteristics </a:t>
            </a:r>
          </a:p>
          <a:p>
            <a:endParaRPr lang="en-US" b="1" dirty="0"/>
          </a:p>
          <a:p>
            <a:r>
              <a:rPr lang="en-US" b="1" dirty="0" smtClean="0"/>
              <a:t>(</a:t>
            </a:r>
            <a:r>
              <a:rPr lang="en-US" b="1" dirty="0">
                <a:solidFill>
                  <a:srgbClr val="FF6600"/>
                </a:solidFill>
              </a:rPr>
              <a:t>Maritime Tropical, Continental Tropical</a:t>
            </a:r>
            <a:endParaRPr lang="en-US" b="1" dirty="0" smtClean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Maritime Polar, Continental Polar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32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7375750" cy="369331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Air Masses </a:t>
            </a:r>
            <a:r>
              <a:rPr lang="en-US" b="1" dirty="0" smtClean="0"/>
              <a:t>…. </a:t>
            </a:r>
          </a:p>
          <a:p>
            <a:endParaRPr lang="en-US" b="1" dirty="0"/>
          </a:p>
          <a:p>
            <a:r>
              <a:rPr lang="en-US" b="1" dirty="0" smtClean="0"/>
              <a:t>Large volume of air with similar T and H characteristics</a:t>
            </a:r>
          </a:p>
          <a:p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Maritime Tropical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Continental Tropical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Maritime Polar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Continental Polar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688068"/>
            <a:ext cx="191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…..  Florida  ….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106680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Location</a:t>
            </a:r>
            <a:r>
              <a:rPr lang="en-US" dirty="0" smtClean="0"/>
              <a:t>      </a:t>
            </a:r>
            <a:r>
              <a:rPr lang="en-US" u="sng" dirty="0" smtClean="0"/>
              <a:t>Summer</a:t>
            </a:r>
            <a:r>
              <a:rPr lang="en-US" dirty="0" smtClean="0"/>
              <a:t>           </a:t>
            </a:r>
            <a:r>
              <a:rPr lang="en-US" u="sng" dirty="0" smtClean="0"/>
              <a:t> Winter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676400"/>
            <a:ext cx="310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90 ... 75  |        75 ... </a:t>
            </a:r>
            <a:r>
              <a:rPr lang="en-US" dirty="0" smtClean="0">
                <a:solidFill>
                  <a:srgbClr val="FF6600"/>
                </a:solidFill>
              </a:rPr>
              <a:t>65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209800"/>
            <a:ext cx="302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105 … 35 |       70 ... </a:t>
            </a:r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819400"/>
            <a:ext cx="255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65 </a:t>
            </a:r>
            <a:r>
              <a:rPr lang="en-US" dirty="0">
                <a:solidFill>
                  <a:srgbClr val="0000FF"/>
                </a:solidFill>
              </a:rPr>
              <a:t>… </a:t>
            </a:r>
            <a:r>
              <a:rPr lang="en-US" dirty="0" smtClean="0">
                <a:solidFill>
                  <a:srgbClr val="0000FF"/>
                </a:solidFill>
              </a:rPr>
              <a:t>55 </a:t>
            </a:r>
            <a:r>
              <a:rPr lang="en-US" dirty="0">
                <a:solidFill>
                  <a:srgbClr val="0000FF"/>
                </a:solidFill>
              </a:rPr>
              <a:t>|   </a:t>
            </a:r>
            <a:r>
              <a:rPr lang="en-US" dirty="0" smtClean="0">
                <a:solidFill>
                  <a:srgbClr val="0000FF"/>
                </a:solidFill>
              </a:rPr>
              <a:t>38 </a:t>
            </a:r>
            <a:r>
              <a:rPr lang="en-US" dirty="0">
                <a:solidFill>
                  <a:srgbClr val="0000FF"/>
                </a:solidFill>
              </a:rPr>
              <a:t>... </a:t>
            </a:r>
            <a:r>
              <a:rPr lang="en-US" dirty="0" smtClean="0">
                <a:solidFill>
                  <a:srgbClr val="0000FF"/>
                </a:solidFill>
              </a:rPr>
              <a:t>35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352800"/>
            <a:ext cx="283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77 … 48  |     15 … </a:t>
            </a:r>
            <a:r>
              <a:rPr lang="en-US" dirty="0" smtClean="0">
                <a:solidFill>
                  <a:srgbClr val="0000FF"/>
                </a:solidFill>
              </a:rPr>
              <a:t>-15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209800"/>
            <a:ext cx="191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….  Arizona  ….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2819400"/>
            <a:ext cx="3185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 … Coastal AK, BC, Pac NW ..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3352800"/>
            <a:ext cx="267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….  Central Canada </a:t>
            </a:r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7162800" cy="108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0"/>
            <a:ext cx="3429000" cy="26496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267200" y="5638800"/>
            <a:ext cx="1752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19400" y="5638800"/>
            <a:ext cx="990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33800" y="5257800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71800" y="4572000"/>
            <a:ext cx="762000" cy="5334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4191000"/>
            <a:ext cx="762000" cy="5334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38600" y="4343400"/>
            <a:ext cx="762000" cy="5334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8" grpId="1"/>
      <p:bldP spid="9" grpId="1"/>
      <p:bldP spid="10" grpId="0"/>
      <p:bldP spid="11" grpId="0"/>
      <p:bldP spid="12" grpId="0"/>
      <p:bldP spid="5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" r="26536" b="24814"/>
          <a:stretch/>
        </p:blipFill>
        <p:spPr>
          <a:xfrm>
            <a:off x="12700" y="0"/>
            <a:ext cx="8978900" cy="6790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2700"/>
            <a:ext cx="77283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Surface Weather Map (radar overlay)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 flipV="1">
            <a:off x="304800" y="6812280"/>
            <a:ext cx="4724400" cy="45719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3810000"/>
            <a:ext cx="457200" cy="457200"/>
          </a:xfrm>
          <a:prstGeom prst="ellipse">
            <a:avLst/>
          </a:prstGeom>
          <a:noFill/>
          <a:ln w="28575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3886200"/>
            <a:ext cx="457200" cy="457200"/>
          </a:xfrm>
          <a:prstGeom prst="ellipse">
            <a:avLst/>
          </a:prstGeom>
          <a:noFill/>
          <a:ln w="28575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4400" y="3657600"/>
            <a:ext cx="457200" cy="457200"/>
          </a:xfrm>
          <a:prstGeom prst="ellipse">
            <a:avLst/>
          </a:prstGeom>
          <a:noFill/>
          <a:ln w="28575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7" t="75370"/>
          <a:stretch/>
        </p:blipFill>
        <p:spPr>
          <a:xfrm>
            <a:off x="304800" y="3446577"/>
            <a:ext cx="4267200" cy="3335223"/>
          </a:xfrm>
          <a:prstGeom prst="rect">
            <a:avLst/>
          </a:prstGeom>
        </p:spPr>
      </p:pic>
      <p:pic>
        <p:nvPicPr>
          <p:cNvPr id="3" name="Picture 2" descr="t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7" b="75926"/>
          <a:stretch/>
        </p:blipFill>
        <p:spPr>
          <a:xfrm>
            <a:off x="304800" y="152400"/>
            <a:ext cx="4267200" cy="3259993"/>
          </a:xfrm>
          <a:prstGeom prst="rect">
            <a:avLst/>
          </a:prstGeom>
        </p:spPr>
      </p:pic>
      <p:pic>
        <p:nvPicPr>
          <p:cNvPr id="5" name="Picture 4" descr="t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7" t="24814" b="24445"/>
          <a:stretch/>
        </p:blipFill>
        <p:spPr>
          <a:xfrm>
            <a:off x="4724400" y="33436"/>
            <a:ext cx="4238323" cy="6824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-228600"/>
            <a:ext cx="413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20800" y="215900"/>
            <a:ext cx="1498600" cy="1371600"/>
          </a:xfrm>
          <a:custGeom>
            <a:avLst/>
            <a:gdLst>
              <a:gd name="connsiteX0" fmla="*/ 0 w 1498600"/>
              <a:gd name="connsiteY0" fmla="*/ 0 h 1371600"/>
              <a:gd name="connsiteX1" fmla="*/ 673100 w 1498600"/>
              <a:gd name="connsiteY1" fmla="*/ 406400 h 1371600"/>
              <a:gd name="connsiteX2" fmla="*/ 1231900 w 1498600"/>
              <a:gd name="connsiteY2" fmla="*/ 1003300 h 1371600"/>
              <a:gd name="connsiteX3" fmla="*/ 1498600 w 14986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1371600">
                <a:moveTo>
                  <a:pt x="0" y="0"/>
                </a:moveTo>
                <a:cubicBezTo>
                  <a:pt x="233891" y="119591"/>
                  <a:pt x="467783" y="239183"/>
                  <a:pt x="673100" y="406400"/>
                </a:cubicBezTo>
                <a:cubicBezTo>
                  <a:pt x="878417" y="573617"/>
                  <a:pt x="1094317" y="842433"/>
                  <a:pt x="1231900" y="1003300"/>
                </a:cubicBezTo>
                <a:cubicBezTo>
                  <a:pt x="1369483" y="1164167"/>
                  <a:pt x="1434041" y="1267883"/>
                  <a:pt x="1498600" y="1371600"/>
                </a:cubicBezTo>
              </a:path>
            </a:pathLst>
          </a:custGeom>
          <a:ln>
            <a:solidFill>
              <a:srgbClr val="F77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08200" y="1676400"/>
            <a:ext cx="741031" cy="1397000"/>
          </a:xfrm>
          <a:custGeom>
            <a:avLst/>
            <a:gdLst>
              <a:gd name="connsiteX0" fmla="*/ 723900 w 741031"/>
              <a:gd name="connsiteY0" fmla="*/ 0 h 1397000"/>
              <a:gd name="connsiteX1" fmla="*/ 698500 w 741031"/>
              <a:gd name="connsiteY1" fmla="*/ 431800 h 1397000"/>
              <a:gd name="connsiteX2" fmla="*/ 355600 w 741031"/>
              <a:gd name="connsiteY2" fmla="*/ 990600 h 1397000"/>
              <a:gd name="connsiteX3" fmla="*/ 0 w 741031"/>
              <a:gd name="connsiteY3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031" h="1397000">
                <a:moveTo>
                  <a:pt x="723900" y="0"/>
                </a:moveTo>
                <a:cubicBezTo>
                  <a:pt x="741891" y="133350"/>
                  <a:pt x="759883" y="266700"/>
                  <a:pt x="698500" y="431800"/>
                </a:cubicBezTo>
                <a:cubicBezTo>
                  <a:pt x="637117" y="596900"/>
                  <a:pt x="472017" y="829733"/>
                  <a:pt x="355600" y="990600"/>
                </a:cubicBezTo>
                <a:cubicBezTo>
                  <a:pt x="239183" y="1151467"/>
                  <a:pt x="119591" y="1274233"/>
                  <a:pt x="0" y="139700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95600" y="1600201"/>
            <a:ext cx="842581" cy="76200"/>
          </a:xfrm>
          <a:custGeom>
            <a:avLst/>
            <a:gdLst>
              <a:gd name="connsiteX0" fmla="*/ 0 w 842581"/>
              <a:gd name="connsiteY0" fmla="*/ 88900 h 142567"/>
              <a:gd name="connsiteX1" fmla="*/ 330200 w 842581"/>
              <a:gd name="connsiteY1" fmla="*/ 139700 h 142567"/>
              <a:gd name="connsiteX2" fmla="*/ 736600 w 842581"/>
              <a:gd name="connsiteY2" fmla="*/ 12700 h 142567"/>
              <a:gd name="connsiteX3" fmla="*/ 838200 w 842581"/>
              <a:gd name="connsiteY3" fmla="*/ 12700 h 142567"/>
              <a:gd name="connsiteX4" fmla="*/ 825500 w 842581"/>
              <a:gd name="connsiteY4" fmla="*/ 0 h 14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581" h="142567">
                <a:moveTo>
                  <a:pt x="0" y="88900"/>
                </a:moveTo>
                <a:cubicBezTo>
                  <a:pt x="103716" y="120650"/>
                  <a:pt x="207433" y="152400"/>
                  <a:pt x="330200" y="139700"/>
                </a:cubicBezTo>
                <a:cubicBezTo>
                  <a:pt x="452967" y="127000"/>
                  <a:pt x="651933" y="33867"/>
                  <a:pt x="736600" y="12700"/>
                </a:cubicBezTo>
                <a:cubicBezTo>
                  <a:pt x="821267" y="-8467"/>
                  <a:pt x="823383" y="14817"/>
                  <a:pt x="838200" y="12700"/>
                </a:cubicBezTo>
                <a:cubicBezTo>
                  <a:pt x="853017" y="10583"/>
                  <a:pt x="825500" y="0"/>
                  <a:pt x="8255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4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 r="50827" b="50741"/>
          <a:stretch/>
        </p:blipFill>
        <p:spPr>
          <a:xfrm>
            <a:off x="609600" y="457200"/>
            <a:ext cx="8077200" cy="62520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281294">
            <a:off x="778258" y="1797845"/>
            <a:ext cx="11430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62010">
            <a:off x="2606067" y="2132601"/>
            <a:ext cx="11430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383183">
            <a:off x="6747274" y="1244430"/>
            <a:ext cx="11430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32782" y="-209729"/>
            <a:ext cx="773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L</a:t>
            </a:r>
            <a:endParaRPr lang="en-US" sz="7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47936" y="3962400"/>
            <a:ext cx="957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H</a:t>
            </a:r>
            <a:endParaRPr lang="en-US" sz="7200" b="1" dirty="0"/>
          </a:p>
        </p:txBody>
      </p:sp>
      <p:sp>
        <p:nvSpPr>
          <p:cNvPr id="12" name="Right Arrow 11"/>
          <p:cNvSpPr/>
          <p:nvPr/>
        </p:nvSpPr>
        <p:spPr>
          <a:xfrm rot="16479164">
            <a:off x="5265555" y="886779"/>
            <a:ext cx="11430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029200" y="1600200"/>
            <a:ext cx="914401" cy="1905000"/>
          </a:xfrm>
          <a:custGeom>
            <a:avLst/>
            <a:gdLst>
              <a:gd name="connsiteX0" fmla="*/ 0 w 1188523"/>
              <a:gd name="connsiteY0" fmla="*/ 0 h 2807780"/>
              <a:gd name="connsiteX1" fmla="*/ 297256 w 1188523"/>
              <a:gd name="connsiteY1" fmla="*/ 621458 h 2807780"/>
              <a:gd name="connsiteX2" fmla="*/ 540465 w 1188523"/>
              <a:gd name="connsiteY2" fmla="*/ 1094308 h 2807780"/>
              <a:gd name="connsiteX3" fmla="*/ 675581 w 1188523"/>
              <a:gd name="connsiteY3" fmla="*/ 1499607 h 2807780"/>
              <a:gd name="connsiteX4" fmla="*/ 851233 w 1188523"/>
              <a:gd name="connsiteY4" fmla="*/ 1972456 h 2807780"/>
              <a:gd name="connsiteX5" fmla="*/ 999861 w 1188523"/>
              <a:gd name="connsiteY5" fmla="*/ 2418285 h 2807780"/>
              <a:gd name="connsiteX6" fmla="*/ 1175512 w 1188523"/>
              <a:gd name="connsiteY6" fmla="*/ 2796564 h 2807780"/>
              <a:gd name="connsiteX7" fmla="*/ 1175512 w 1188523"/>
              <a:gd name="connsiteY7" fmla="*/ 2715504 h 28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523" h="2807780">
                <a:moveTo>
                  <a:pt x="0" y="0"/>
                </a:moveTo>
                <a:cubicBezTo>
                  <a:pt x="103589" y="219536"/>
                  <a:pt x="207178" y="439073"/>
                  <a:pt x="297256" y="621458"/>
                </a:cubicBezTo>
                <a:cubicBezTo>
                  <a:pt x="387334" y="803843"/>
                  <a:pt x="477411" y="947950"/>
                  <a:pt x="540465" y="1094308"/>
                </a:cubicBezTo>
                <a:cubicBezTo>
                  <a:pt x="603519" y="1240666"/>
                  <a:pt x="623786" y="1353249"/>
                  <a:pt x="675581" y="1499607"/>
                </a:cubicBezTo>
                <a:cubicBezTo>
                  <a:pt x="727376" y="1645965"/>
                  <a:pt x="797186" y="1819343"/>
                  <a:pt x="851233" y="1972456"/>
                </a:cubicBezTo>
                <a:cubicBezTo>
                  <a:pt x="905280" y="2125569"/>
                  <a:pt x="945815" y="2280934"/>
                  <a:pt x="999861" y="2418285"/>
                </a:cubicBezTo>
                <a:cubicBezTo>
                  <a:pt x="1053908" y="2555636"/>
                  <a:pt x="1146237" y="2747028"/>
                  <a:pt x="1175512" y="2796564"/>
                </a:cubicBezTo>
                <a:cubicBezTo>
                  <a:pt x="1204787" y="2846100"/>
                  <a:pt x="1175512" y="2715504"/>
                  <a:pt x="1175512" y="2715504"/>
                </a:cubicBezTo>
              </a:path>
            </a:pathLst>
          </a:cu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81600" y="1219200"/>
            <a:ext cx="990600" cy="1981200"/>
          </a:xfrm>
          <a:custGeom>
            <a:avLst/>
            <a:gdLst>
              <a:gd name="connsiteX0" fmla="*/ 0 w 1770025"/>
              <a:gd name="connsiteY0" fmla="*/ 499869 h 3404513"/>
              <a:gd name="connsiteX1" fmla="*/ 189163 w 1770025"/>
              <a:gd name="connsiteY1" fmla="*/ 918678 h 3404513"/>
              <a:gd name="connsiteX2" fmla="*/ 581001 w 1770025"/>
              <a:gd name="connsiteY2" fmla="*/ 1810336 h 3404513"/>
              <a:gd name="connsiteX3" fmla="*/ 851233 w 1770025"/>
              <a:gd name="connsiteY3" fmla="*/ 2566895 h 3404513"/>
              <a:gd name="connsiteX4" fmla="*/ 1026885 w 1770025"/>
              <a:gd name="connsiteY4" fmla="*/ 2999214 h 3404513"/>
              <a:gd name="connsiteX5" fmla="*/ 1310629 w 1770025"/>
              <a:gd name="connsiteY5" fmla="*/ 3269413 h 3404513"/>
              <a:gd name="connsiteX6" fmla="*/ 1513304 w 1770025"/>
              <a:gd name="connsiteY6" fmla="*/ 3404513 h 3404513"/>
              <a:gd name="connsiteX7" fmla="*/ 1770025 w 1770025"/>
              <a:gd name="connsiteY7" fmla="*/ 3201863 h 3404513"/>
              <a:gd name="connsiteX8" fmla="*/ 1743001 w 1770025"/>
              <a:gd name="connsiteY8" fmla="*/ 2715504 h 3404513"/>
              <a:gd name="connsiteX9" fmla="*/ 1594373 w 1770025"/>
              <a:gd name="connsiteY9" fmla="*/ 1864376 h 3404513"/>
              <a:gd name="connsiteX10" fmla="*/ 1229559 w 1770025"/>
              <a:gd name="connsiteY10" fmla="*/ 999738 h 3404513"/>
              <a:gd name="connsiteX11" fmla="*/ 851233 w 1770025"/>
              <a:gd name="connsiteY11" fmla="*/ 351259 h 3404513"/>
              <a:gd name="connsiteX12" fmla="*/ 459396 w 1770025"/>
              <a:gd name="connsiteY12" fmla="*/ 0 h 3404513"/>
              <a:gd name="connsiteX13" fmla="*/ 40535 w 1770025"/>
              <a:gd name="connsiteY13" fmla="*/ 27020 h 3404513"/>
              <a:gd name="connsiteX14" fmla="*/ 13512 w 1770025"/>
              <a:gd name="connsiteY14" fmla="*/ 175629 h 3404513"/>
              <a:gd name="connsiteX15" fmla="*/ 0 w 1770025"/>
              <a:gd name="connsiteY15" fmla="*/ 499869 h 3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70025" h="3404513">
                <a:moveTo>
                  <a:pt x="0" y="499869"/>
                </a:moveTo>
                <a:lnTo>
                  <a:pt x="189163" y="918678"/>
                </a:lnTo>
                <a:lnTo>
                  <a:pt x="581001" y="1810336"/>
                </a:lnTo>
                <a:lnTo>
                  <a:pt x="851233" y="2566895"/>
                </a:lnTo>
                <a:lnTo>
                  <a:pt x="1026885" y="2999214"/>
                </a:lnTo>
                <a:lnTo>
                  <a:pt x="1310629" y="3269413"/>
                </a:lnTo>
                <a:lnTo>
                  <a:pt x="1513304" y="3404513"/>
                </a:lnTo>
                <a:lnTo>
                  <a:pt x="1770025" y="3201863"/>
                </a:lnTo>
                <a:lnTo>
                  <a:pt x="1743001" y="2715504"/>
                </a:lnTo>
                <a:lnTo>
                  <a:pt x="1594373" y="1864376"/>
                </a:lnTo>
                <a:lnTo>
                  <a:pt x="1229559" y="999738"/>
                </a:lnTo>
                <a:lnTo>
                  <a:pt x="851233" y="351259"/>
                </a:lnTo>
                <a:lnTo>
                  <a:pt x="459396" y="0"/>
                </a:lnTo>
                <a:lnTo>
                  <a:pt x="40535" y="27020"/>
                </a:lnTo>
                <a:lnTo>
                  <a:pt x="13512" y="175629"/>
                </a:lnTo>
                <a:lnTo>
                  <a:pt x="0" y="49986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45000"/>
                  <a:satMod val="155000"/>
                  <a:alpha val="64000"/>
                </a:schemeClr>
              </a:gs>
              <a:gs pos="60000">
                <a:schemeClr val="accent1">
                  <a:shade val="95000"/>
                  <a:satMod val="150000"/>
                  <a:alpha val="64000"/>
                </a:schemeClr>
              </a:gs>
              <a:gs pos="100000">
                <a:schemeClr val="accent1">
                  <a:tint val="87000"/>
                  <a:satMod val="250000"/>
                  <a:alpha val="6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95800" y="1752600"/>
            <a:ext cx="1160425" cy="2032913"/>
          </a:xfrm>
          <a:custGeom>
            <a:avLst/>
            <a:gdLst>
              <a:gd name="connsiteX0" fmla="*/ 0 w 1770025"/>
              <a:gd name="connsiteY0" fmla="*/ 499869 h 3404513"/>
              <a:gd name="connsiteX1" fmla="*/ 189163 w 1770025"/>
              <a:gd name="connsiteY1" fmla="*/ 918678 h 3404513"/>
              <a:gd name="connsiteX2" fmla="*/ 581001 w 1770025"/>
              <a:gd name="connsiteY2" fmla="*/ 1810336 h 3404513"/>
              <a:gd name="connsiteX3" fmla="*/ 851233 w 1770025"/>
              <a:gd name="connsiteY3" fmla="*/ 2566895 h 3404513"/>
              <a:gd name="connsiteX4" fmla="*/ 1026885 w 1770025"/>
              <a:gd name="connsiteY4" fmla="*/ 2999214 h 3404513"/>
              <a:gd name="connsiteX5" fmla="*/ 1310629 w 1770025"/>
              <a:gd name="connsiteY5" fmla="*/ 3269413 h 3404513"/>
              <a:gd name="connsiteX6" fmla="*/ 1513304 w 1770025"/>
              <a:gd name="connsiteY6" fmla="*/ 3404513 h 3404513"/>
              <a:gd name="connsiteX7" fmla="*/ 1770025 w 1770025"/>
              <a:gd name="connsiteY7" fmla="*/ 3201863 h 3404513"/>
              <a:gd name="connsiteX8" fmla="*/ 1743001 w 1770025"/>
              <a:gd name="connsiteY8" fmla="*/ 2715504 h 3404513"/>
              <a:gd name="connsiteX9" fmla="*/ 1594373 w 1770025"/>
              <a:gd name="connsiteY9" fmla="*/ 1864376 h 3404513"/>
              <a:gd name="connsiteX10" fmla="*/ 1229559 w 1770025"/>
              <a:gd name="connsiteY10" fmla="*/ 999738 h 3404513"/>
              <a:gd name="connsiteX11" fmla="*/ 851233 w 1770025"/>
              <a:gd name="connsiteY11" fmla="*/ 351259 h 3404513"/>
              <a:gd name="connsiteX12" fmla="*/ 459396 w 1770025"/>
              <a:gd name="connsiteY12" fmla="*/ 0 h 3404513"/>
              <a:gd name="connsiteX13" fmla="*/ 40535 w 1770025"/>
              <a:gd name="connsiteY13" fmla="*/ 27020 h 3404513"/>
              <a:gd name="connsiteX14" fmla="*/ 13512 w 1770025"/>
              <a:gd name="connsiteY14" fmla="*/ 175629 h 3404513"/>
              <a:gd name="connsiteX15" fmla="*/ 0 w 1770025"/>
              <a:gd name="connsiteY15" fmla="*/ 499869 h 3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70025" h="3404513">
                <a:moveTo>
                  <a:pt x="0" y="499869"/>
                </a:moveTo>
                <a:lnTo>
                  <a:pt x="189163" y="918678"/>
                </a:lnTo>
                <a:lnTo>
                  <a:pt x="581001" y="1810336"/>
                </a:lnTo>
                <a:lnTo>
                  <a:pt x="851233" y="2566895"/>
                </a:lnTo>
                <a:lnTo>
                  <a:pt x="1026885" y="2999214"/>
                </a:lnTo>
                <a:lnTo>
                  <a:pt x="1310629" y="3269413"/>
                </a:lnTo>
                <a:lnTo>
                  <a:pt x="1513304" y="3404513"/>
                </a:lnTo>
                <a:lnTo>
                  <a:pt x="1770025" y="3201863"/>
                </a:lnTo>
                <a:lnTo>
                  <a:pt x="1743001" y="2715504"/>
                </a:lnTo>
                <a:lnTo>
                  <a:pt x="1594373" y="1864376"/>
                </a:lnTo>
                <a:lnTo>
                  <a:pt x="1229559" y="999738"/>
                </a:lnTo>
                <a:lnTo>
                  <a:pt x="851233" y="351259"/>
                </a:lnTo>
                <a:lnTo>
                  <a:pt x="459396" y="0"/>
                </a:lnTo>
                <a:lnTo>
                  <a:pt x="40535" y="27020"/>
                </a:lnTo>
                <a:lnTo>
                  <a:pt x="13512" y="175629"/>
                </a:lnTo>
                <a:lnTo>
                  <a:pt x="0" y="499869"/>
                </a:lnTo>
                <a:close/>
              </a:path>
            </a:pathLst>
          </a:custGeom>
          <a:solidFill>
            <a:srgbClr val="3366FF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7800" y="2209800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X</a:t>
            </a:r>
            <a:endParaRPr lang="en-US" sz="3000" b="1" dirty="0"/>
          </a:p>
        </p:txBody>
      </p:sp>
      <p:sp>
        <p:nvSpPr>
          <p:cNvPr id="17" name="Right Arrow 16"/>
          <p:cNvSpPr/>
          <p:nvPr/>
        </p:nvSpPr>
        <p:spPr>
          <a:xfrm rot="2250741">
            <a:off x="4241827" y="2526293"/>
            <a:ext cx="11430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0" y="228600"/>
            <a:ext cx="773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L</a:t>
            </a:r>
            <a:endParaRPr lang="en-US" sz="7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76400" y="76200"/>
            <a:ext cx="579441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500 MB MODEL FORECAST (UPPER LEVELS)</a:t>
            </a:r>
          </a:p>
          <a:p>
            <a:pPr algn="ctr"/>
            <a:r>
              <a:rPr lang="en-US" b="1" dirty="0" smtClean="0"/>
              <a:t>Monday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421868"/>
            <a:ext cx="912322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Wind flow </a:t>
            </a:r>
            <a:r>
              <a:rPr lang="en-US" b="1" dirty="0" smtClean="0">
                <a:solidFill>
                  <a:srgbClr val="FF0000"/>
                </a:solidFill>
              </a:rPr>
              <a:t>nearly parallel to isobars in upper levels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srgbClr val="FF0000"/>
                </a:solidFill>
              </a:rPr>
              <a:t>minimal friction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086" b="50525"/>
          <a:stretch/>
        </p:blipFill>
        <p:spPr>
          <a:xfrm>
            <a:off x="457200" y="76200"/>
            <a:ext cx="8229599" cy="6524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76200"/>
            <a:ext cx="579441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500 MB MODEL FORECAST (UPPER LEVELS)</a:t>
            </a:r>
          </a:p>
          <a:p>
            <a:pPr algn="ctr"/>
            <a:r>
              <a:rPr lang="en-US" b="1" dirty="0" smtClean="0"/>
              <a:t>Today</a:t>
            </a:r>
            <a:endParaRPr lang="en-US" b="1" dirty="0"/>
          </a:p>
        </p:txBody>
      </p:sp>
      <p:sp>
        <p:nvSpPr>
          <p:cNvPr id="4" name="Freeform 3"/>
          <p:cNvSpPr/>
          <p:nvPr/>
        </p:nvSpPr>
        <p:spPr>
          <a:xfrm>
            <a:off x="5943600" y="1315998"/>
            <a:ext cx="762000" cy="685800"/>
          </a:xfrm>
          <a:custGeom>
            <a:avLst/>
            <a:gdLst>
              <a:gd name="connsiteX0" fmla="*/ 0 w 1188523"/>
              <a:gd name="connsiteY0" fmla="*/ 0 h 2807780"/>
              <a:gd name="connsiteX1" fmla="*/ 297256 w 1188523"/>
              <a:gd name="connsiteY1" fmla="*/ 621458 h 2807780"/>
              <a:gd name="connsiteX2" fmla="*/ 540465 w 1188523"/>
              <a:gd name="connsiteY2" fmla="*/ 1094308 h 2807780"/>
              <a:gd name="connsiteX3" fmla="*/ 675581 w 1188523"/>
              <a:gd name="connsiteY3" fmla="*/ 1499607 h 2807780"/>
              <a:gd name="connsiteX4" fmla="*/ 851233 w 1188523"/>
              <a:gd name="connsiteY4" fmla="*/ 1972456 h 2807780"/>
              <a:gd name="connsiteX5" fmla="*/ 999861 w 1188523"/>
              <a:gd name="connsiteY5" fmla="*/ 2418285 h 2807780"/>
              <a:gd name="connsiteX6" fmla="*/ 1175512 w 1188523"/>
              <a:gd name="connsiteY6" fmla="*/ 2796564 h 2807780"/>
              <a:gd name="connsiteX7" fmla="*/ 1175512 w 1188523"/>
              <a:gd name="connsiteY7" fmla="*/ 2715504 h 28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523" h="2807780">
                <a:moveTo>
                  <a:pt x="0" y="0"/>
                </a:moveTo>
                <a:cubicBezTo>
                  <a:pt x="103589" y="219536"/>
                  <a:pt x="207178" y="439073"/>
                  <a:pt x="297256" y="621458"/>
                </a:cubicBezTo>
                <a:cubicBezTo>
                  <a:pt x="387334" y="803843"/>
                  <a:pt x="477411" y="947950"/>
                  <a:pt x="540465" y="1094308"/>
                </a:cubicBezTo>
                <a:cubicBezTo>
                  <a:pt x="603519" y="1240666"/>
                  <a:pt x="623786" y="1353249"/>
                  <a:pt x="675581" y="1499607"/>
                </a:cubicBezTo>
                <a:cubicBezTo>
                  <a:pt x="727376" y="1645965"/>
                  <a:pt x="797186" y="1819343"/>
                  <a:pt x="851233" y="1972456"/>
                </a:cubicBezTo>
                <a:cubicBezTo>
                  <a:pt x="905280" y="2125569"/>
                  <a:pt x="945815" y="2280934"/>
                  <a:pt x="999861" y="2418285"/>
                </a:cubicBezTo>
                <a:cubicBezTo>
                  <a:pt x="1053908" y="2555636"/>
                  <a:pt x="1146237" y="2747028"/>
                  <a:pt x="1175512" y="2796564"/>
                </a:cubicBezTo>
                <a:cubicBezTo>
                  <a:pt x="1204787" y="2846100"/>
                  <a:pt x="1175512" y="2715504"/>
                  <a:pt x="1175512" y="2715504"/>
                </a:cubicBezTo>
              </a:path>
            </a:pathLst>
          </a:cu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7782" y="990600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X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24136" y="3581400"/>
            <a:ext cx="957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H</a:t>
            </a:r>
            <a:endParaRPr lang="en-US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762000"/>
            <a:ext cx="773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L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1069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1" r="50234"/>
          <a:stretch/>
        </p:blipFill>
        <p:spPr>
          <a:xfrm>
            <a:off x="533400" y="498929"/>
            <a:ext cx="8077200" cy="6346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978" y="76200"/>
            <a:ext cx="725526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700 MB MODEL FORECAST (Mid Levels of troposphere)</a:t>
            </a:r>
          </a:p>
          <a:p>
            <a:pPr algn="ctr"/>
            <a:r>
              <a:rPr lang="en-US" b="1" dirty="0" smtClean="0"/>
              <a:t>This Evening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324600" y="2743200"/>
            <a:ext cx="609600" cy="381000"/>
          </a:xfrm>
          <a:prstGeom prst="rect">
            <a:avLst/>
          </a:prstGeom>
          <a:noFill/>
          <a:ln w="76200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6248400"/>
            <a:ext cx="1752600" cy="0"/>
          </a:xfrm>
          <a:prstGeom prst="line">
            <a:avLst/>
          </a:prstGeom>
          <a:ln>
            <a:solidFill>
              <a:srgbClr val="F77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14800" y="6248400"/>
            <a:ext cx="2362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6477000"/>
            <a:ext cx="3200400" cy="0"/>
          </a:xfrm>
          <a:prstGeom prst="line">
            <a:avLst/>
          </a:prstGeom>
          <a:ln>
            <a:solidFill>
              <a:srgbClr val="F77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-7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25000" r="46086" b="25000"/>
          <a:stretch/>
        </p:blipFill>
        <p:spPr>
          <a:xfrm>
            <a:off x="0" y="457199"/>
            <a:ext cx="4953000" cy="55964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nerad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r="37080" b="21992"/>
          <a:stretch/>
        </p:blipFill>
        <p:spPr>
          <a:xfrm>
            <a:off x="4953000" y="533400"/>
            <a:ext cx="3972501" cy="53497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5800" y="6172200"/>
            <a:ext cx="8087370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Rain began at 11 p.m. …  just about 0.10” fell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8077200" y="4038600"/>
            <a:ext cx="76200" cy="76200"/>
          </a:xfrm>
          <a:prstGeom prst="plus">
            <a:avLst/>
          </a:prstGeom>
          <a:solidFill>
            <a:srgbClr val="F772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24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459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0207" y="11668"/>
            <a:ext cx="652173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4 panel map – NAM forecast – </a:t>
            </a:r>
            <a:r>
              <a:rPr lang="en-US" b="1" u="sng" smtClean="0"/>
              <a:t>Valid This evening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440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5745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535" y="11668"/>
            <a:ext cx="816416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4 panel map – GFS forecast – Valid Tomorrow (WED) evening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667000"/>
            <a:ext cx="116153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500 </a:t>
            </a:r>
            <a:r>
              <a:rPr lang="en-US" b="1" u="sng" dirty="0" err="1" smtClean="0"/>
              <a:t>mb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936060" y="2678668"/>
            <a:ext cx="11578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SFC </a:t>
            </a:r>
            <a:r>
              <a:rPr lang="en-US" b="1" u="sng" dirty="0" err="1" smtClean="0"/>
              <a:t>prs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512741" y="6096000"/>
            <a:ext cx="116153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700 </a:t>
            </a:r>
            <a:r>
              <a:rPr lang="en-US" b="1" u="sng" dirty="0" err="1" smtClean="0"/>
              <a:t>mb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079256" y="6019800"/>
            <a:ext cx="102010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 smtClean="0"/>
              <a:t>Precip</a:t>
            </a:r>
            <a:endParaRPr lang="en-US" sz="1400" b="1" u="sng" dirty="0" smtClean="0"/>
          </a:p>
          <a:p>
            <a:pPr algn="ctr"/>
            <a:r>
              <a:rPr lang="en-US" sz="1400" b="1" u="sng" dirty="0" smtClean="0"/>
              <a:t>(12 </a:t>
            </a:r>
            <a:r>
              <a:rPr lang="en-US" sz="1400" b="1" u="sng" dirty="0" err="1" smtClean="0"/>
              <a:t>hrs</a:t>
            </a:r>
            <a:r>
              <a:rPr lang="en-US" sz="1400" b="1" u="sng" dirty="0" smtClean="0"/>
              <a:t>)</a:t>
            </a:r>
            <a:endParaRPr lang="en-US" sz="14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276600" y="1219200"/>
            <a:ext cx="381000" cy="228600"/>
          </a:xfrm>
          <a:prstGeom prst="rect">
            <a:avLst/>
          </a:prstGeom>
          <a:noFill/>
          <a:ln w="38100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6200" y="1143000"/>
            <a:ext cx="381000" cy="228600"/>
          </a:xfrm>
          <a:prstGeom prst="rect">
            <a:avLst/>
          </a:prstGeom>
          <a:noFill/>
          <a:ln w="38100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4724400"/>
            <a:ext cx="381000" cy="228600"/>
          </a:xfrm>
          <a:prstGeom prst="rect">
            <a:avLst/>
          </a:prstGeom>
          <a:noFill/>
          <a:ln w="38100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96200" y="4648200"/>
            <a:ext cx="381000" cy="228600"/>
          </a:xfrm>
          <a:prstGeom prst="rect">
            <a:avLst/>
          </a:prstGeom>
          <a:noFill/>
          <a:ln w="38100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416800" y="495300"/>
            <a:ext cx="495300" cy="520700"/>
          </a:xfrm>
          <a:custGeom>
            <a:avLst/>
            <a:gdLst>
              <a:gd name="connsiteX0" fmla="*/ 0 w 495300"/>
              <a:gd name="connsiteY0" fmla="*/ 0 h 520700"/>
              <a:gd name="connsiteX1" fmla="*/ 304800 w 495300"/>
              <a:gd name="connsiteY1" fmla="*/ 139700 h 520700"/>
              <a:gd name="connsiteX2" fmla="*/ 419100 w 495300"/>
              <a:gd name="connsiteY2" fmla="*/ 304800 h 520700"/>
              <a:gd name="connsiteX3" fmla="*/ 495300 w 495300"/>
              <a:gd name="connsiteY3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" h="520700">
                <a:moveTo>
                  <a:pt x="0" y="0"/>
                </a:moveTo>
                <a:cubicBezTo>
                  <a:pt x="117475" y="44450"/>
                  <a:pt x="234950" y="88900"/>
                  <a:pt x="304800" y="139700"/>
                </a:cubicBezTo>
                <a:cubicBezTo>
                  <a:pt x="374650" y="190500"/>
                  <a:pt x="387350" y="241300"/>
                  <a:pt x="419100" y="304800"/>
                </a:cubicBezTo>
                <a:cubicBezTo>
                  <a:pt x="450850" y="368300"/>
                  <a:pt x="495300" y="520700"/>
                  <a:pt x="495300" y="520700"/>
                </a:cubicBezTo>
              </a:path>
            </a:pathLst>
          </a:custGeom>
          <a:ln>
            <a:solidFill>
              <a:srgbClr val="F77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162800" y="1079500"/>
            <a:ext cx="762000" cy="482600"/>
          </a:xfrm>
          <a:custGeom>
            <a:avLst/>
            <a:gdLst>
              <a:gd name="connsiteX0" fmla="*/ 1130300 w 1130300"/>
              <a:gd name="connsiteY0" fmla="*/ 0 h 482600"/>
              <a:gd name="connsiteX1" fmla="*/ 990600 w 1130300"/>
              <a:gd name="connsiteY1" fmla="*/ 292100 h 482600"/>
              <a:gd name="connsiteX2" fmla="*/ 698500 w 1130300"/>
              <a:gd name="connsiteY2" fmla="*/ 406400 h 482600"/>
              <a:gd name="connsiteX3" fmla="*/ 381000 w 1130300"/>
              <a:gd name="connsiteY3" fmla="*/ 482600 h 482600"/>
              <a:gd name="connsiteX4" fmla="*/ 0 w 1130300"/>
              <a:gd name="connsiteY4" fmla="*/ 4064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300" h="482600">
                <a:moveTo>
                  <a:pt x="1130300" y="0"/>
                </a:moveTo>
                <a:cubicBezTo>
                  <a:pt x="1096433" y="112183"/>
                  <a:pt x="1062567" y="224367"/>
                  <a:pt x="990600" y="292100"/>
                </a:cubicBezTo>
                <a:cubicBezTo>
                  <a:pt x="918633" y="359833"/>
                  <a:pt x="800100" y="374650"/>
                  <a:pt x="698500" y="406400"/>
                </a:cubicBezTo>
                <a:cubicBezTo>
                  <a:pt x="596900" y="438150"/>
                  <a:pt x="497417" y="482600"/>
                  <a:pt x="381000" y="482600"/>
                </a:cubicBezTo>
                <a:cubicBezTo>
                  <a:pt x="264583" y="482600"/>
                  <a:pt x="0" y="406400"/>
                  <a:pt x="0" y="40640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026400" y="1041400"/>
            <a:ext cx="330200" cy="203200"/>
          </a:xfrm>
          <a:custGeom>
            <a:avLst/>
            <a:gdLst>
              <a:gd name="connsiteX0" fmla="*/ 0 w 330200"/>
              <a:gd name="connsiteY0" fmla="*/ 0 h 203200"/>
              <a:gd name="connsiteX1" fmla="*/ 330200 w 330200"/>
              <a:gd name="connsiteY1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203200">
                <a:moveTo>
                  <a:pt x="0" y="0"/>
                </a:moveTo>
                <a:lnTo>
                  <a:pt x="330200" y="2032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Penn State Weather Camps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Weather Forecasting Guidelines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724400"/>
            <a:ext cx="8763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900" dirty="0" smtClean="0">
                <a:hlinkClick r:id="rId2"/>
              </a:rPr>
              <a:t>Sat I </a:t>
            </a:r>
            <a:r>
              <a:rPr lang="en-US" sz="1900" dirty="0" smtClean="0"/>
              <a:t>– </a:t>
            </a:r>
            <a:r>
              <a:rPr lang="en-US" sz="1900" dirty="0" smtClean="0">
                <a:hlinkClick r:id="rId3"/>
              </a:rPr>
              <a:t>Sat II</a:t>
            </a:r>
            <a:r>
              <a:rPr lang="en-US" sz="1900" dirty="0" smtClean="0"/>
              <a:t> – </a:t>
            </a:r>
            <a:r>
              <a:rPr lang="en-US" sz="1900" dirty="0" smtClean="0">
                <a:hlinkClick r:id="rId4"/>
              </a:rPr>
              <a:t>Sat III</a:t>
            </a:r>
            <a:r>
              <a:rPr lang="en-US" sz="1900" dirty="0" smtClean="0"/>
              <a:t> </a:t>
            </a:r>
            <a:r>
              <a:rPr lang="en-US" sz="1900" dirty="0" smtClean="0">
                <a:hlinkClick r:id="rId5"/>
              </a:rPr>
              <a:t> </a:t>
            </a:r>
            <a:r>
              <a:rPr lang="en-US" sz="1900" dirty="0" smtClean="0"/>
              <a:t>- </a:t>
            </a:r>
            <a:r>
              <a:rPr lang="en-US" sz="1900" dirty="0" smtClean="0">
                <a:hlinkClick r:id="rId6"/>
              </a:rPr>
              <a:t>NWS</a:t>
            </a:r>
            <a:r>
              <a:rPr lang="en-US" sz="1900" dirty="0" smtClean="0"/>
              <a:t> – </a:t>
            </a:r>
            <a:r>
              <a:rPr lang="en-US" sz="1900" dirty="0" smtClean="0">
                <a:hlinkClick r:id="rId7"/>
              </a:rPr>
              <a:t>NHC</a:t>
            </a:r>
            <a:r>
              <a:rPr lang="en-US" sz="1900" dirty="0" smtClean="0"/>
              <a:t>  - </a:t>
            </a:r>
            <a:r>
              <a:rPr lang="en-US" sz="1900" dirty="0" smtClean="0">
                <a:hlinkClick r:id="rId8"/>
              </a:rPr>
              <a:t>SPC</a:t>
            </a:r>
            <a:r>
              <a:rPr lang="en-US" sz="1900" dirty="0" smtClean="0"/>
              <a:t> - </a:t>
            </a:r>
            <a:r>
              <a:rPr lang="en-US" sz="1900" dirty="0" smtClean="0">
                <a:hlinkClick r:id="rId9"/>
              </a:rPr>
              <a:t>Radar</a:t>
            </a:r>
            <a:r>
              <a:rPr lang="en-US" sz="1900" dirty="0" smtClean="0"/>
              <a:t> - </a:t>
            </a:r>
            <a:r>
              <a:rPr lang="en-US" sz="1900" dirty="0" smtClean="0">
                <a:hlinkClick r:id="rId10"/>
              </a:rPr>
              <a:t>Radar</a:t>
            </a:r>
            <a:r>
              <a:rPr lang="en-US" sz="1900" dirty="0" smtClean="0"/>
              <a:t> - </a:t>
            </a:r>
            <a:r>
              <a:rPr lang="en-US" sz="1900" dirty="0" smtClean="0">
                <a:hlinkClick r:id="rId11"/>
              </a:rPr>
              <a:t>Radar</a:t>
            </a:r>
            <a:endParaRPr lang="en-US" sz="1900" dirty="0" smtClean="0"/>
          </a:p>
          <a:p>
            <a:pPr lvl="1"/>
            <a:endParaRPr lang="en-US" sz="1900" dirty="0"/>
          </a:p>
          <a:p>
            <a:pPr lvl="1"/>
            <a:r>
              <a:rPr lang="en-US" sz="1900" dirty="0" smtClean="0">
                <a:hlinkClick r:id="rId12"/>
              </a:rPr>
              <a:t>sfc</a:t>
            </a:r>
            <a:r>
              <a:rPr lang="en-US" sz="1900" dirty="0">
                <a:hlinkClick r:id="rId12"/>
              </a:rPr>
              <a:t>. map 1  </a:t>
            </a:r>
            <a:r>
              <a:rPr lang="en-US" sz="1900" dirty="0"/>
              <a:t>- </a:t>
            </a:r>
            <a:r>
              <a:rPr lang="en-US" sz="1900" dirty="0">
                <a:hlinkClick r:id="rId13"/>
              </a:rPr>
              <a:t>sfc. map </a:t>
            </a:r>
            <a:r>
              <a:rPr lang="en-US" sz="1900" dirty="0" smtClean="0">
                <a:hlinkClick r:id="rId13"/>
              </a:rPr>
              <a:t>2</a:t>
            </a:r>
            <a:r>
              <a:rPr lang="en-US" sz="1900" dirty="0" smtClean="0"/>
              <a:t>   -  </a:t>
            </a:r>
            <a:r>
              <a:rPr lang="en-US" sz="1900" dirty="0" smtClean="0">
                <a:hlinkClick r:id="rId14"/>
              </a:rPr>
              <a:t>EWALL</a:t>
            </a:r>
            <a:r>
              <a:rPr lang="en-US" sz="1900" dirty="0" smtClean="0"/>
              <a:t> - </a:t>
            </a:r>
            <a:r>
              <a:rPr lang="en-US" sz="1900" dirty="0" smtClean="0">
                <a:hlinkClick r:id="rId15"/>
              </a:rPr>
              <a:t>Soundings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6812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cst sl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6388100" cy="4879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914400"/>
            <a:ext cx="45416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Frank Weather-</a:t>
            </a:r>
            <a:r>
              <a:rPr lang="en-US" sz="3200" dirty="0" err="1" smtClean="0"/>
              <a:t>Climo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929824"/>
            <a:ext cx="11865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~ 73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768024"/>
            <a:ext cx="445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673024"/>
            <a:ext cx="9771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55245" y="3758624"/>
            <a:ext cx="445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27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7699" y="1397913"/>
            <a:ext cx="2320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TEMPS</a:t>
            </a:r>
          </a:p>
          <a:p>
            <a:r>
              <a:rPr lang="en-US" sz="2800" dirty="0" smtClean="0"/>
              <a:t>Avg./mean: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7342" y="1384518"/>
            <a:ext cx="767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 81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7699" y="4051518"/>
            <a:ext cx="22737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8000"/>
                </a:solidFill>
              </a:rPr>
              <a:t>RAIN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Avg./Mean: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Range: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% time: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1299" y="4038123"/>
            <a:ext cx="16979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 0.15”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 0-1.79”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 43%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381000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CLIMATOLOGY</a:t>
            </a:r>
            <a:endParaRPr lang="en-US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007699" y="2259211"/>
            <a:ext cx="1629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Median:</a:t>
            </a:r>
          </a:p>
          <a:p>
            <a:r>
              <a:rPr lang="en-US" sz="2800" dirty="0" smtClean="0"/>
              <a:t>Range: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8158" y="2259211"/>
            <a:ext cx="1639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82</a:t>
            </a:r>
          </a:p>
          <a:p>
            <a:r>
              <a:rPr lang="en-US" sz="2800" dirty="0" smtClean="0"/>
              <a:t> 90 - 68</a:t>
            </a:r>
          </a:p>
        </p:txBody>
      </p:sp>
      <p:pic>
        <p:nvPicPr>
          <p:cNvPr id="7" name="Picture 6" descr="June25-State College P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8642" r="27146" b="28001"/>
          <a:stretch/>
        </p:blipFill>
        <p:spPr>
          <a:xfrm>
            <a:off x="304800" y="381000"/>
            <a:ext cx="4648200" cy="5846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00" y="3134380"/>
            <a:ext cx="180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Std. dev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124200"/>
            <a:ext cx="41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981200" y="609600"/>
            <a:ext cx="106680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76600" y="609600"/>
            <a:ext cx="1524000" cy="55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3000" y="914400"/>
            <a:ext cx="313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year period - common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1143000"/>
            <a:ext cx="2983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NORMAL?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1981200"/>
            <a:ext cx="2322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Conforming to a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regular pattern;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typical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3810000"/>
            <a:ext cx="922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60’s =</a:t>
            </a:r>
          </a:p>
          <a:p>
            <a:r>
              <a:rPr lang="en-US" dirty="0" smtClean="0"/>
              <a:t>70’s =</a:t>
            </a:r>
          </a:p>
          <a:p>
            <a:r>
              <a:rPr lang="en-US" dirty="0" smtClean="0"/>
              <a:t>80’s =</a:t>
            </a:r>
          </a:p>
          <a:p>
            <a:r>
              <a:rPr lang="en-US" dirty="0" smtClean="0"/>
              <a:t>90’s =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3828871"/>
            <a:ext cx="478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  <a:p>
            <a:r>
              <a:rPr lang="en-US" dirty="0" smtClean="0"/>
              <a:t>8</a:t>
            </a:r>
          </a:p>
          <a:p>
            <a:r>
              <a:rPr lang="en-US" dirty="0" smtClean="0"/>
              <a:t>18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6" grpId="0"/>
      <p:bldP spid="15" grpId="0" animBg="1"/>
      <p:bldP spid="2" grpId="0" animBg="1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0"/>
            <a:ext cx="7772400" cy="1828800"/>
          </a:xfrm>
        </p:spPr>
        <p:txBody>
          <a:bodyPr/>
          <a:lstStyle/>
          <a:p>
            <a:pPr algn="ctr"/>
            <a:r>
              <a:rPr lang="en-US" dirty="0" smtClean="0"/>
              <a:t>WHAT IS CLIMATOLOGY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772400" cy="2895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FF6600"/>
                </a:solidFill>
              </a:rPr>
              <a:t>How the weather behaves over</a:t>
            </a:r>
          </a:p>
          <a:p>
            <a:pPr algn="ctr"/>
            <a:r>
              <a:rPr lang="en-US" sz="3000" b="1" dirty="0" smtClean="0">
                <a:solidFill>
                  <a:srgbClr val="FF6600"/>
                </a:solidFill>
              </a:rPr>
              <a:t>a long period of time.</a:t>
            </a:r>
          </a:p>
          <a:p>
            <a:pPr algn="ctr"/>
            <a:endParaRPr lang="en-US" sz="3000" b="1" dirty="0"/>
          </a:p>
          <a:p>
            <a:pPr algn="ctr"/>
            <a:r>
              <a:rPr lang="en-US" sz="3000" b="1" dirty="0" smtClean="0">
                <a:solidFill>
                  <a:srgbClr val="0000FF"/>
                </a:solidFill>
              </a:rPr>
              <a:t>Weather – Behavior of the atmospheric over a much shorter</a:t>
            </a:r>
          </a:p>
          <a:p>
            <a:pPr algn="ctr"/>
            <a:r>
              <a:rPr lang="en-US" sz="3000" b="1" dirty="0" smtClean="0">
                <a:solidFill>
                  <a:srgbClr val="0000FF"/>
                </a:solidFill>
              </a:rPr>
              <a:t>period of time</a:t>
            </a:r>
          </a:p>
          <a:p>
            <a:pPr algn="ctr"/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9098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609600"/>
            <a:ext cx="297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Climatology Forecast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143000"/>
            <a:ext cx="32766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Key West   Boston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8000"/>
                </a:solidFill>
              </a:rPr>
              <a:t>CLI    	88	77</a:t>
            </a: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dirty="0"/>
              <a:t>6/</a:t>
            </a:r>
            <a:r>
              <a:rPr lang="en-US" dirty="0" smtClean="0"/>
              <a:t>16</a:t>
            </a:r>
            <a:r>
              <a:rPr lang="en-US" dirty="0"/>
              <a:t>	</a:t>
            </a:r>
            <a:r>
              <a:rPr lang="en-US" dirty="0" smtClean="0"/>
              <a:t>88</a:t>
            </a:r>
            <a:r>
              <a:rPr lang="en-US" dirty="0"/>
              <a:t>	</a:t>
            </a:r>
            <a:r>
              <a:rPr lang="en-US" dirty="0" smtClean="0"/>
              <a:t>72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6/17	86	75</a:t>
            </a:r>
          </a:p>
          <a:p>
            <a:r>
              <a:rPr lang="en-US" dirty="0" smtClean="0"/>
              <a:t>6/18	86	70</a:t>
            </a:r>
          </a:p>
          <a:p>
            <a:r>
              <a:rPr lang="en-US" dirty="0" smtClean="0"/>
              <a:t>6/19	88	71</a:t>
            </a:r>
          </a:p>
          <a:p>
            <a:r>
              <a:rPr lang="en-US" dirty="0" smtClean="0"/>
              <a:t>6/20	88	73</a:t>
            </a:r>
          </a:p>
          <a:p>
            <a:r>
              <a:rPr lang="en-US" dirty="0" smtClean="0"/>
              <a:t>6/21	89	76</a:t>
            </a:r>
          </a:p>
          <a:p>
            <a:r>
              <a:rPr lang="en-US" dirty="0" smtClean="0"/>
              <a:t>6/22	89	83</a:t>
            </a:r>
          </a:p>
          <a:p>
            <a:r>
              <a:rPr lang="en-US" dirty="0" smtClean="0"/>
              <a:t>6/23	88	87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AVG ERR.	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0.75</a:t>
            </a:r>
            <a:r>
              <a:rPr lang="en-US" b="1" dirty="0">
                <a:solidFill>
                  <a:srgbClr val="FF0000"/>
                </a:solidFill>
              </a:rPr>
              <a:t>	 </a:t>
            </a:r>
            <a:r>
              <a:rPr lang="en-US" b="1" dirty="0" smtClean="0">
                <a:solidFill>
                  <a:srgbClr val="FF0000"/>
                </a:solidFill>
              </a:rPr>
              <a:t>5.1   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BIAS  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0.25     1.1</a:t>
            </a:r>
          </a:p>
        </p:txBody>
      </p:sp>
    </p:spTree>
    <p:extLst>
      <p:ext uri="{BB962C8B-B14F-4D97-AF65-F5344CB8AC3E}">
        <p14:creationId xmlns:p14="http://schemas.microsoft.com/office/powerpoint/2010/main" val="5183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anded-world-time-zone-map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r="5224"/>
          <a:stretch/>
        </p:blipFill>
        <p:spPr>
          <a:xfrm>
            <a:off x="0" y="457200"/>
            <a:ext cx="8894895" cy="6029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33400"/>
            <a:ext cx="5184194" cy="369332"/>
          </a:xfrm>
          <a:prstGeom prst="rect">
            <a:avLst/>
          </a:prstGeom>
          <a:solidFill>
            <a:schemeClr val="bg1"/>
          </a:solidFill>
          <a:ln>
            <a:solidFill>
              <a:srgbClr val="F07F09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If it’s 10 UTC / 10 </a:t>
            </a:r>
            <a:r>
              <a:rPr lang="en-US" b="1" dirty="0" err="1" smtClean="0"/>
              <a:t>zulu</a:t>
            </a:r>
            <a:r>
              <a:rPr lang="en-US" b="1" dirty="0" smtClean="0"/>
              <a:t> / 10 Z time …..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981200"/>
            <a:ext cx="868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-4</a:t>
            </a:r>
          </a:p>
          <a:p>
            <a:r>
              <a:rPr lang="en-US" sz="2400" b="1" dirty="0" smtClean="0"/>
              <a:t>DST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26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8" t="27393" r="48607" b="46379"/>
          <a:stretch/>
        </p:blipFill>
        <p:spPr>
          <a:xfrm>
            <a:off x="1752600" y="228600"/>
            <a:ext cx="7391400" cy="61029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24200" y="685800"/>
            <a:ext cx="1524000" cy="12192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2362200" cy="2585323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07F0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YYZ = Station</a:t>
            </a:r>
          </a:p>
          <a:p>
            <a:endParaRPr lang="en-US" dirty="0"/>
          </a:p>
          <a:p>
            <a:r>
              <a:rPr lang="en-US" dirty="0" smtClean="0"/>
              <a:t>63 = </a:t>
            </a:r>
          </a:p>
          <a:p>
            <a:endParaRPr lang="en-US" dirty="0"/>
          </a:p>
          <a:p>
            <a:r>
              <a:rPr lang="en-US" dirty="0" smtClean="0"/>
              <a:t>54 =</a:t>
            </a:r>
          </a:p>
          <a:p>
            <a:endParaRPr lang="en-US" dirty="0"/>
          </a:p>
          <a:p>
            <a:r>
              <a:rPr lang="en-US" dirty="0" smtClean="0"/>
              <a:t>105 =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3200400" y="4419600"/>
            <a:ext cx="1524000" cy="1219200"/>
          </a:xfrm>
          <a:prstGeom prst="ellipse">
            <a:avLst/>
          </a:prstGeom>
          <a:noFill/>
          <a:ln w="57150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2819400"/>
            <a:ext cx="2743200" cy="3970318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77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Station =</a:t>
            </a:r>
          </a:p>
          <a:p>
            <a:endParaRPr lang="en-US" dirty="0"/>
          </a:p>
          <a:p>
            <a:r>
              <a:rPr lang="en-US" dirty="0" smtClean="0"/>
              <a:t>Temp = </a:t>
            </a:r>
          </a:p>
          <a:p>
            <a:endParaRPr lang="en-US" dirty="0"/>
          </a:p>
          <a:p>
            <a:r>
              <a:rPr lang="en-US" dirty="0" err="1" smtClean="0"/>
              <a:t>Dewpoint</a:t>
            </a:r>
            <a:r>
              <a:rPr lang="en-US" dirty="0" smtClean="0"/>
              <a:t> =</a:t>
            </a:r>
          </a:p>
          <a:p>
            <a:endParaRPr lang="en-US" dirty="0"/>
          </a:p>
          <a:p>
            <a:r>
              <a:rPr lang="en-US" dirty="0" smtClean="0"/>
              <a:t>Pressure =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2133600"/>
            <a:ext cx="457200" cy="457200"/>
            <a:chOff x="533400" y="2514600"/>
            <a:chExt cx="457200" cy="457200"/>
          </a:xfrm>
        </p:grpSpPr>
        <p:sp>
          <p:nvSpPr>
            <p:cNvPr id="11" name="Oval 10"/>
            <p:cNvSpPr/>
            <p:nvPr/>
          </p:nvSpPr>
          <p:spPr>
            <a:xfrm>
              <a:off x="533400" y="2514600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ie 11"/>
            <p:cNvSpPr/>
            <p:nvPr/>
          </p:nvSpPr>
          <p:spPr>
            <a:xfrm rot="16200000">
              <a:off x="533400" y="2514600"/>
              <a:ext cx="457200" cy="457200"/>
            </a:xfrm>
            <a:prstGeom prst="pi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609600" y="5105400"/>
            <a:ext cx="504497" cy="45720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5410200"/>
            <a:ext cx="479518" cy="7843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66800" y="6019800"/>
            <a:ext cx="181304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90600" y="6172200"/>
            <a:ext cx="3810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9200" y="609600"/>
            <a:ext cx="80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11430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Dewpoint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0" y="1764268"/>
            <a:ext cx="154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 Pressure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2209800"/>
            <a:ext cx="132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Sky cover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0" y="2819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3352800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84034" y="3886200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28800" y="4507468"/>
            <a:ext cx="137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1011.2mb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5269468"/>
            <a:ext cx="11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 5 </a:t>
            </a:r>
            <a:r>
              <a:rPr lang="en-US" dirty="0" err="1" smtClean="0"/>
              <a:t>kts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05200" y="0"/>
            <a:ext cx="44991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Surface Observations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59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atl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719" r="21566" b="-719"/>
          <a:stretch/>
        </p:blipFill>
        <p:spPr>
          <a:xfrm>
            <a:off x="3810000" y="1447800"/>
            <a:ext cx="4876800" cy="4171540"/>
          </a:xfrm>
          <a:prstGeom prst="rect">
            <a:avLst/>
          </a:prstGeom>
        </p:spPr>
      </p:pic>
      <p:pic>
        <p:nvPicPr>
          <p:cNvPr id="4" name="Picture 3" descr="t0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9" r="91959" b="33120"/>
          <a:stretch/>
        </p:blipFill>
        <p:spPr>
          <a:xfrm>
            <a:off x="533400" y="1828800"/>
            <a:ext cx="2971800" cy="34024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47800" y="2133600"/>
            <a:ext cx="152400" cy="152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0" y="2133600"/>
            <a:ext cx="152400" cy="152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2057400"/>
            <a:ext cx="126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=Lt. Rain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15000" y="609600"/>
            <a:ext cx="504497" cy="45720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96000" y="762000"/>
            <a:ext cx="1349282" cy="223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/>
          <p:cNvSpPr/>
          <p:nvPr/>
        </p:nvSpPr>
        <p:spPr>
          <a:xfrm rot="10800000">
            <a:off x="7010400" y="762000"/>
            <a:ext cx="457200" cy="685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 lt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175" y="304800"/>
            <a:ext cx="9558787" cy="621677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 rot="21157853">
            <a:off x="3094308" y="3048000"/>
            <a:ext cx="1477692" cy="1219200"/>
          </a:xfrm>
          <a:custGeom>
            <a:avLst/>
            <a:gdLst>
              <a:gd name="connsiteX0" fmla="*/ 1477692 w 1479894"/>
              <a:gd name="connsiteY0" fmla="*/ 891300 h 1110608"/>
              <a:gd name="connsiteX1" fmla="*/ 1325292 w 1479894"/>
              <a:gd name="connsiteY1" fmla="*/ 726200 h 1110608"/>
              <a:gd name="connsiteX2" fmla="*/ 1134792 w 1479894"/>
              <a:gd name="connsiteY2" fmla="*/ 434100 h 1110608"/>
              <a:gd name="connsiteX3" fmla="*/ 829992 w 1479894"/>
              <a:gd name="connsiteY3" fmla="*/ 218200 h 1110608"/>
              <a:gd name="connsiteX4" fmla="*/ 741092 w 1479894"/>
              <a:gd name="connsiteY4" fmla="*/ 2300 h 1110608"/>
              <a:gd name="connsiteX5" fmla="*/ 575992 w 1479894"/>
              <a:gd name="connsiteY5" fmla="*/ 116600 h 1110608"/>
              <a:gd name="connsiteX6" fmla="*/ 499792 w 1479894"/>
              <a:gd name="connsiteY6" fmla="*/ 307100 h 1110608"/>
              <a:gd name="connsiteX7" fmla="*/ 309292 w 1479894"/>
              <a:gd name="connsiteY7" fmla="*/ 319800 h 1110608"/>
              <a:gd name="connsiteX8" fmla="*/ 156892 w 1479894"/>
              <a:gd name="connsiteY8" fmla="*/ 484900 h 1110608"/>
              <a:gd name="connsiteX9" fmla="*/ 144192 w 1479894"/>
              <a:gd name="connsiteY9" fmla="*/ 777000 h 1110608"/>
              <a:gd name="connsiteX10" fmla="*/ 4492 w 1479894"/>
              <a:gd name="connsiteY10" fmla="*/ 840500 h 1110608"/>
              <a:gd name="connsiteX11" fmla="*/ 334692 w 1479894"/>
              <a:gd name="connsiteY11" fmla="*/ 980200 h 1110608"/>
              <a:gd name="connsiteX12" fmla="*/ 448992 w 1479894"/>
              <a:gd name="connsiteY12" fmla="*/ 1043700 h 1110608"/>
              <a:gd name="connsiteX13" fmla="*/ 728392 w 1479894"/>
              <a:gd name="connsiteY13" fmla="*/ 1107200 h 1110608"/>
              <a:gd name="connsiteX14" fmla="*/ 995092 w 1479894"/>
              <a:gd name="connsiteY14" fmla="*/ 1094500 h 1110608"/>
              <a:gd name="connsiteX15" fmla="*/ 1223692 w 1479894"/>
              <a:gd name="connsiteY15" fmla="*/ 1031000 h 1110608"/>
              <a:gd name="connsiteX16" fmla="*/ 1401492 w 1479894"/>
              <a:gd name="connsiteY16" fmla="*/ 929400 h 1110608"/>
              <a:gd name="connsiteX17" fmla="*/ 1477692 w 1479894"/>
              <a:gd name="connsiteY17" fmla="*/ 891300 h 111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9894" h="1110608">
                <a:moveTo>
                  <a:pt x="1477692" y="891300"/>
                </a:moveTo>
                <a:cubicBezTo>
                  <a:pt x="1464992" y="857433"/>
                  <a:pt x="1382442" y="802400"/>
                  <a:pt x="1325292" y="726200"/>
                </a:cubicBezTo>
                <a:cubicBezTo>
                  <a:pt x="1268142" y="650000"/>
                  <a:pt x="1217342" y="518767"/>
                  <a:pt x="1134792" y="434100"/>
                </a:cubicBezTo>
                <a:cubicBezTo>
                  <a:pt x="1052242" y="349433"/>
                  <a:pt x="895608" y="290166"/>
                  <a:pt x="829992" y="218200"/>
                </a:cubicBezTo>
                <a:cubicBezTo>
                  <a:pt x="764376" y="146234"/>
                  <a:pt x="783425" y="19233"/>
                  <a:pt x="741092" y="2300"/>
                </a:cubicBezTo>
                <a:cubicBezTo>
                  <a:pt x="698759" y="-14633"/>
                  <a:pt x="616209" y="65800"/>
                  <a:pt x="575992" y="116600"/>
                </a:cubicBezTo>
                <a:cubicBezTo>
                  <a:pt x="535775" y="167400"/>
                  <a:pt x="544242" y="273233"/>
                  <a:pt x="499792" y="307100"/>
                </a:cubicBezTo>
                <a:cubicBezTo>
                  <a:pt x="455342" y="340967"/>
                  <a:pt x="366442" y="290167"/>
                  <a:pt x="309292" y="319800"/>
                </a:cubicBezTo>
                <a:cubicBezTo>
                  <a:pt x="252142" y="349433"/>
                  <a:pt x="184409" y="408700"/>
                  <a:pt x="156892" y="484900"/>
                </a:cubicBezTo>
                <a:cubicBezTo>
                  <a:pt x="129375" y="561100"/>
                  <a:pt x="169592" y="717733"/>
                  <a:pt x="144192" y="777000"/>
                </a:cubicBezTo>
                <a:cubicBezTo>
                  <a:pt x="118792" y="836267"/>
                  <a:pt x="-27258" y="806633"/>
                  <a:pt x="4492" y="840500"/>
                </a:cubicBezTo>
                <a:cubicBezTo>
                  <a:pt x="36242" y="874367"/>
                  <a:pt x="260609" y="946333"/>
                  <a:pt x="334692" y="980200"/>
                </a:cubicBezTo>
                <a:cubicBezTo>
                  <a:pt x="408775" y="1014067"/>
                  <a:pt x="383375" y="1022533"/>
                  <a:pt x="448992" y="1043700"/>
                </a:cubicBezTo>
                <a:cubicBezTo>
                  <a:pt x="514609" y="1064867"/>
                  <a:pt x="637375" y="1098733"/>
                  <a:pt x="728392" y="1107200"/>
                </a:cubicBezTo>
                <a:cubicBezTo>
                  <a:pt x="819409" y="1115667"/>
                  <a:pt x="912542" y="1107200"/>
                  <a:pt x="995092" y="1094500"/>
                </a:cubicBezTo>
                <a:cubicBezTo>
                  <a:pt x="1077642" y="1081800"/>
                  <a:pt x="1155959" y="1058517"/>
                  <a:pt x="1223692" y="1031000"/>
                </a:cubicBezTo>
                <a:cubicBezTo>
                  <a:pt x="1291425" y="1003483"/>
                  <a:pt x="1357042" y="950567"/>
                  <a:pt x="1401492" y="929400"/>
                </a:cubicBezTo>
                <a:cubicBezTo>
                  <a:pt x="1445942" y="908233"/>
                  <a:pt x="1490392" y="925167"/>
                  <a:pt x="1477692" y="891300"/>
                </a:cubicBezTo>
                <a:close/>
              </a:path>
            </a:pathLst>
          </a:cu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8762"/>
            <a:ext cx="8001000" cy="6399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34000"/>
            <a:ext cx="494588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Surface Weather Map +</a:t>
            </a:r>
          </a:p>
          <a:p>
            <a:r>
              <a:rPr lang="en-US" sz="2800" b="1" dirty="0" smtClean="0"/>
              <a:t>Other nifty analyses </a:t>
            </a:r>
            <a:r>
              <a:rPr lang="en-US" sz="2800" b="1" dirty="0" smtClean="0">
                <a:sym typeface="Wingdings"/>
              </a:rPr>
              <a:t>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615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9" t="24814" b="24630"/>
          <a:stretch/>
        </p:blipFill>
        <p:spPr>
          <a:xfrm>
            <a:off x="4648200" y="218883"/>
            <a:ext cx="4114800" cy="6562917"/>
          </a:xfrm>
          <a:prstGeom prst="rect">
            <a:avLst/>
          </a:prstGeom>
        </p:spPr>
      </p:pic>
      <p:pic>
        <p:nvPicPr>
          <p:cNvPr id="6" name="Picture 5" descr="t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9" b="76861"/>
          <a:stretch/>
        </p:blipFill>
        <p:spPr>
          <a:xfrm>
            <a:off x="76200" y="289117"/>
            <a:ext cx="4267200" cy="3115056"/>
          </a:xfrm>
          <a:prstGeom prst="rect">
            <a:avLst/>
          </a:prstGeom>
        </p:spPr>
      </p:pic>
      <p:pic>
        <p:nvPicPr>
          <p:cNvPr id="7" name="Picture 6" descr="t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9" t="75185"/>
          <a:stretch/>
        </p:blipFill>
        <p:spPr>
          <a:xfrm>
            <a:off x="76200" y="3349249"/>
            <a:ext cx="4267200" cy="3340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71717"/>
            <a:ext cx="47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1000" y="1406717"/>
            <a:ext cx="1625600" cy="990600"/>
          </a:xfrm>
          <a:custGeom>
            <a:avLst/>
            <a:gdLst>
              <a:gd name="connsiteX0" fmla="*/ 0 w 1625600"/>
              <a:gd name="connsiteY0" fmla="*/ 0 h 990600"/>
              <a:gd name="connsiteX1" fmla="*/ 177800 w 1625600"/>
              <a:gd name="connsiteY1" fmla="*/ 228600 h 990600"/>
              <a:gd name="connsiteX2" fmla="*/ 444500 w 1625600"/>
              <a:gd name="connsiteY2" fmla="*/ 393700 h 990600"/>
              <a:gd name="connsiteX3" fmla="*/ 952500 w 1625600"/>
              <a:gd name="connsiteY3" fmla="*/ 762000 h 990600"/>
              <a:gd name="connsiteX4" fmla="*/ 1384300 w 1625600"/>
              <a:gd name="connsiteY4" fmla="*/ 901700 h 990600"/>
              <a:gd name="connsiteX5" fmla="*/ 1625600 w 1625600"/>
              <a:gd name="connsiteY5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600" h="990600">
                <a:moveTo>
                  <a:pt x="0" y="0"/>
                </a:moveTo>
                <a:cubicBezTo>
                  <a:pt x="51858" y="81491"/>
                  <a:pt x="103717" y="162983"/>
                  <a:pt x="177800" y="228600"/>
                </a:cubicBezTo>
                <a:cubicBezTo>
                  <a:pt x="251883" y="294217"/>
                  <a:pt x="315383" y="304800"/>
                  <a:pt x="444500" y="393700"/>
                </a:cubicBezTo>
                <a:cubicBezTo>
                  <a:pt x="573617" y="482600"/>
                  <a:pt x="795867" y="677333"/>
                  <a:pt x="952500" y="762000"/>
                </a:cubicBezTo>
                <a:cubicBezTo>
                  <a:pt x="1109133" y="846667"/>
                  <a:pt x="1272117" y="863600"/>
                  <a:pt x="1384300" y="901700"/>
                </a:cubicBezTo>
                <a:cubicBezTo>
                  <a:pt x="1496483" y="939800"/>
                  <a:pt x="1625600" y="990600"/>
                  <a:pt x="1625600" y="990600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4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b="52669"/>
          <a:stretch/>
        </p:blipFill>
        <p:spPr>
          <a:xfrm>
            <a:off x="609600" y="152400"/>
            <a:ext cx="7772400" cy="653107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43000" y="632460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6324600"/>
            <a:ext cx="2362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3600" y="6553200"/>
            <a:ext cx="320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76800" y="1944469"/>
            <a:ext cx="47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245100" y="2311400"/>
            <a:ext cx="484086" cy="127000"/>
          </a:xfrm>
          <a:custGeom>
            <a:avLst/>
            <a:gdLst>
              <a:gd name="connsiteX0" fmla="*/ 0 w 484086"/>
              <a:gd name="connsiteY0" fmla="*/ 0 h 127000"/>
              <a:gd name="connsiteX1" fmla="*/ 419100 w 484086"/>
              <a:gd name="connsiteY1" fmla="*/ 88900 h 127000"/>
              <a:gd name="connsiteX2" fmla="*/ 482600 w 484086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086" h="127000">
                <a:moveTo>
                  <a:pt x="0" y="0"/>
                </a:moveTo>
                <a:cubicBezTo>
                  <a:pt x="169333" y="33866"/>
                  <a:pt x="338667" y="67733"/>
                  <a:pt x="419100" y="88900"/>
                </a:cubicBezTo>
                <a:cubicBezTo>
                  <a:pt x="499533" y="110067"/>
                  <a:pt x="482600" y="127000"/>
                  <a:pt x="482600" y="127000"/>
                </a:cubicBezTo>
              </a:path>
            </a:pathLst>
          </a:custGeom>
          <a:ln w="76200" cmpd="sng">
            <a:solidFill>
              <a:srgbClr val="F77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305300" y="2476500"/>
            <a:ext cx="1604268" cy="1714500"/>
          </a:xfrm>
          <a:custGeom>
            <a:avLst/>
            <a:gdLst>
              <a:gd name="connsiteX0" fmla="*/ 1447800 w 1604268"/>
              <a:gd name="connsiteY0" fmla="*/ 0 h 1714500"/>
              <a:gd name="connsiteX1" fmla="*/ 1600200 w 1604268"/>
              <a:gd name="connsiteY1" fmla="*/ 330200 h 1714500"/>
              <a:gd name="connsiteX2" fmla="*/ 1498600 w 1604268"/>
              <a:gd name="connsiteY2" fmla="*/ 774700 h 1714500"/>
              <a:gd name="connsiteX3" fmla="*/ 901700 w 1604268"/>
              <a:gd name="connsiteY3" fmla="*/ 1397000 h 1714500"/>
              <a:gd name="connsiteX4" fmla="*/ 419100 w 1604268"/>
              <a:gd name="connsiteY4" fmla="*/ 1651000 h 1714500"/>
              <a:gd name="connsiteX5" fmla="*/ 0 w 1604268"/>
              <a:gd name="connsiteY5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268" h="1714500">
                <a:moveTo>
                  <a:pt x="1447800" y="0"/>
                </a:moveTo>
                <a:cubicBezTo>
                  <a:pt x="1519766" y="100541"/>
                  <a:pt x="1591733" y="201083"/>
                  <a:pt x="1600200" y="330200"/>
                </a:cubicBezTo>
                <a:cubicBezTo>
                  <a:pt x="1608667" y="459317"/>
                  <a:pt x="1615017" y="596900"/>
                  <a:pt x="1498600" y="774700"/>
                </a:cubicBezTo>
                <a:cubicBezTo>
                  <a:pt x="1382183" y="952500"/>
                  <a:pt x="1081617" y="1250950"/>
                  <a:pt x="901700" y="1397000"/>
                </a:cubicBezTo>
                <a:cubicBezTo>
                  <a:pt x="721783" y="1543050"/>
                  <a:pt x="569383" y="1598083"/>
                  <a:pt x="419100" y="1651000"/>
                </a:cubicBezTo>
                <a:cubicBezTo>
                  <a:pt x="268817" y="1703917"/>
                  <a:pt x="0" y="1714500"/>
                  <a:pt x="0" y="1714500"/>
                </a:cubicBez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816600" y="2425700"/>
            <a:ext cx="876300" cy="368300"/>
          </a:xfrm>
          <a:custGeom>
            <a:avLst/>
            <a:gdLst>
              <a:gd name="connsiteX0" fmla="*/ 0 w 876300"/>
              <a:gd name="connsiteY0" fmla="*/ 0 h 368300"/>
              <a:gd name="connsiteX1" fmla="*/ 419100 w 876300"/>
              <a:gd name="connsiteY1" fmla="*/ 76200 h 368300"/>
              <a:gd name="connsiteX2" fmla="*/ 876300 w 876300"/>
              <a:gd name="connsiteY2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68300">
                <a:moveTo>
                  <a:pt x="0" y="0"/>
                </a:moveTo>
                <a:cubicBezTo>
                  <a:pt x="136525" y="7408"/>
                  <a:pt x="273050" y="14817"/>
                  <a:pt x="419100" y="76200"/>
                </a:cubicBezTo>
                <a:cubicBezTo>
                  <a:pt x="565150" y="137583"/>
                  <a:pt x="876300" y="368300"/>
                  <a:pt x="876300" y="36830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86373" y="3479800"/>
            <a:ext cx="385259" cy="891352"/>
          </a:xfrm>
          <a:custGeom>
            <a:avLst/>
            <a:gdLst>
              <a:gd name="connsiteX0" fmla="*/ 377927 w 385259"/>
              <a:gd name="connsiteY0" fmla="*/ 0 h 891352"/>
              <a:gd name="connsiteX1" fmla="*/ 377927 w 385259"/>
              <a:gd name="connsiteY1" fmla="*/ 292100 h 891352"/>
              <a:gd name="connsiteX2" fmla="*/ 301727 w 385259"/>
              <a:gd name="connsiteY2" fmla="*/ 495300 h 891352"/>
              <a:gd name="connsiteX3" fmla="*/ 187427 w 385259"/>
              <a:gd name="connsiteY3" fmla="*/ 673100 h 891352"/>
              <a:gd name="connsiteX4" fmla="*/ 9627 w 385259"/>
              <a:gd name="connsiteY4" fmla="*/ 876300 h 891352"/>
              <a:gd name="connsiteX5" fmla="*/ 22327 w 385259"/>
              <a:gd name="connsiteY5" fmla="*/ 876300 h 89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59" h="891352">
                <a:moveTo>
                  <a:pt x="377927" y="0"/>
                </a:moveTo>
                <a:cubicBezTo>
                  <a:pt x="384277" y="104775"/>
                  <a:pt x="390627" y="209550"/>
                  <a:pt x="377927" y="292100"/>
                </a:cubicBezTo>
                <a:cubicBezTo>
                  <a:pt x="365227" y="374650"/>
                  <a:pt x="333477" y="431800"/>
                  <a:pt x="301727" y="495300"/>
                </a:cubicBezTo>
                <a:cubicBezTo>
                  <a:pt x="269977" y="558800"/>
                  <a:pt x="236110" y="609600"/>
                  <a:pt x="187427" y="673100"/>
                </a:cubicBezTo>
                <a:cubicBezTo>
                  <a:pt x="138744" y="736600"/>
                  <a:pt x="37144" y="842433"/>
                  <a:pt x="9627" y="876300"/>
                </a:cubicBezTo>
                <a:cubicBezTo>
                  <a:pt x="-17890" y="910167"/>
                  <a:pt x="22327" y="876300"/>
                  <a:pt x="22327" y="876300"/>
                </a:cubicBezTo>
              </a:path>
            </a:pathLst>
          </a:custGeom>
          <a:ln w="76200" cmpd="sng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43600" y="4810780"/>
            <a:ext cx="485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3505200"/>
            <a:ext cx="528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H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tmosphere_layers_diagram_30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2700"/>
            <a:ext cx="6908800" cy="6570133"/>
          </a:xfrm>
          <a:prstGeom prst="rect">
            <a:avLst/>
          </a:prstGeom>
        </p:spPr>
      </p:pic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324600" y="6008132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24800" y="5867400"/>
            <a:ext cx="9932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500mb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49282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   ...Ohio Valley/Southern and Central Appalachians..</a:t>
            </a:r>
            <a:r>
              <a:rPr lang="en-US" b="1" dirty="0" smtClean="0"/>
              <a:t>.</a:t>
            </a:r>
          </a:p>
          <a:p>
            <a:endParaRPr lang="en-US" dirty="0"/>
          </a:p>
          <a:p>
            <a:r>
              <a:rPr lang="en-US" dirty="0"/>
              <a:t>   An upper-level trough will move eastward across the Mississippi</a:t>
            </a:r>
          </a:p>
          <a:p>
            <a:r>
              <a:rPr lang="en-US" dirty="0"/>
              <a:t>   Valley today as southwest mid-level flow remains over east-central</a:t>
            </a:r>
          </a:p>
          <a:p>
            <a:r>
              <a:rPr lang="en-US" dirty="0"/>
              <a:t>   U.S. At the surface, a cold front will advance eastward into the</a:t>
            </a:r>
          </a:p>
          <a:p>
            <a:r>
              <a:rPr lang="en-US" dirty="0"/>
              <a:t>   Ohio and Tennessee Valleys as a corridor of maximized low-level</a:t>
            </a:r>
          </a:p>
          <a:p>
            <a:r>
              <a:rPr lang="en-US" dirty="0"/>
              <a:t>   moisture sets up ahead of the front.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Surface </a:t>
            </a:r>
            <a:r>
              <a:rPr lang="en-US" dirty="0" err="1"/>
              <a:t>dewpoints</a:t>
            </a:r>
            <a:r>
              <a:rPr lang="en-US" dirty="0"/>
              <a:t> in the upper</a:t>
            </a:r>
          </a:p>
          <a:p>
            <a:r>
              <a:rPr lang="en-US" dirty="0"/>
              <a:t>   60s F should result in moderate instability by midday across much of</a:t>
            </a:r>
          </a:p>
          <a:p>
            <a:r>
              <a:rPr lang="en-US" dirty="0"/>
              <a:t>   the moist sector. As surface temperatures warm and low-level</a:t>
            </a:r>
          </a:p>
          <a:p>
            <a:r>
              <a:rPr lang="en-US" dirty="0"/>
              <a:t>   convergence increases along the front, scattered convection is</a:t>
            </a:r>
          </a:p>
          <a:p>
            <a:r>
              <a:rPr lang="en-US" dirty="0"/>
              <a:t>   forecast to initiate along and ahead of the front.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3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5686"/>
            <a:ext cx="8915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   ...Ohio Valley/Southern and Central Appalachians..</a:t>
            </a:r>
            <a:r>
              <a:rPr lang="en-US" b="1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Linear </a:t>
            </a:r>
            <a:r>
              <a:rPr lang="en-US" dirty="0" smtClean="0"/>
              <a:t>MCS development </a:t>
            </a:r>
            <a:r>
              <a:rPr lang="en-US" dirty="0"/>
              <a:t>will be possible as storms increase in </a:t>
            </a:r>
            <a:r>
              <a:rPr lang="en-US" dirty="0" smtClean="0"/>
              <a:t>coverage</a:t>
            </a:r>
          </a:p>
          <a:p>
            <a:r>
              <a:rPr lang="en-US" dirty="0" smtClean="0"/>
              <a:t>    and move northeast </a:t>
            </a:r>
            <a:r>
              <a:rPr lang="en-US" dirty="0"/>
              <a:t>across the moist sector during the afternoon. RAP</a:t>
            </a:r>
          </a:p>
          <a:p>
            <a:r>
              <a:rPr lang="en-US" dirty="0"/>
              <a:t>   forecast soundings ahead of the front by 21Z from northern Kentucky</a:t>
            </a:r>
          </a:p>
          <a:p>
            <a:r>
              <a:rPr lang="en-US" dirty="0"/>
              <a:t>   southward into the southern Appalachian Mountains show MLCAPE values</a:t>
            </a:r>
          </a:p>
          <a:p>
            <a:r>
              <a:rPr lang="en-US" dirty="0"/>
              <a:t>   from 1000 to 2000 J/kg with steep low-level lapse rates.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This along about </a:t>
            </a:r>
            <a:r>
              <a:rPr lang="en-US" dirty="0"/>
              <a:t>30 </a:t>
            </a:r>
            <a:r>
              <a:rPr lang="en-US" dirty="0" err="1"/>
              <a:t>kt</a:t>
            </a:r>
            <a:r>
              <a:rPr lang="en-US" dirty="0"/>
              <a:t> of 0-6 km shear should be favorable for isolated</a:t>
            </a:r>
          </a:p>
          <a:p>
            <a:r>
              <a:rPr lang="en-US" dirty="0"/>
              <a:t>   damaging wind gusts. Hail will also be possible with the stronger</a:t>
            </a:r>
          </a:p>
          <a:p>
            <a:r>
              <a:rPr lang="en-US" dirty="0"/>
              <a:t>   cells embedded in the any line that becomes established.</a:t>
            </a:r>
          </a:p>
        </p:txBody>
      </p:sp>
    </p:spTree>
    <p:extLst>
      <p:ext uri="{BB962C8B-B14F-4D97-AF65-F5344CB8AC3E}">
        <p14:creationId xmlns:p14="http://schemas.microsoft.com/office/powerpoint/2010/main" val="10993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cst sl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6531232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914400"/>
            <a:ext cx="45416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Frank Weather-</a:t>
            </a:r>
            <a:r>
              <a:rPr lang="en-US" sz="3200" dirty="0" err="1" smtClean="0"/>
              <a:t>Climo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929824"/>
            <a:ext cx="7064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81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768024"/>
            <a:ext cx="445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673024"/>
            <a:ext cx="8146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3758624"/>
            <a:ext cx="8146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9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Penn State Weather Camps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Weather Forecasting Guidelines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724400"/>
            <a:ext cx="8763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900" dirty="0" smtClean="0">
                <a:hlinkClick r:id="rId2"/>
              </a:rPr>
              <a:t>Sat I </a:t>
            </a:r>
            <a:r>
              <a:rPr lang="en-US" sz="1900" dirty="0" smtClean="0"/>
              <a:t>– </a:t>
            </a:r>
            <a:r>
              <a:rPr lang="en-US" sz="1900" dirty="0" smtClean="0">
                <a:hlinkClick r:id="rId3"/>
              </a:rPr>
              <a:t>Sat II</a:t>
            </a:r>
            <a:r>
              <a:rPr lang="en-US" sz="1900" dirty="0" smtClean="0"/>
              <a:t> – </a:t>
            </a:r>
            <a:r>
              <a:rPr lang="en-US" sz="1900" dirty="0" smtClean="0">
                <a:hlinkClick r:id="rId4"/>
              </a:rPr>
              <a:t>Sat III</a:t>
            </a:r>
            <a:r>
              <a:rPr lang="en-US" sz="1900" dirty="0" smtClean="0"/>
              <a:t> </a:t>
            </a:r>
            <a:r>
              <a:rPr lang="en-US" sz="1900" dirty="0" smtClean="0">
                <a:hlinkClick r:id="rId5"/>
              </a:rPr>
              <a:t> </a:t>
            </a:r>
            <a:r>
              <a:rPr lang="en-US" sz="1900" dirty="0" smtClean="0"/>
              <a:t>- </a:t>
            </a:r>
            <a:r>
              <a:rPr lang="en-US" sz="1900" dirty="0" smtClean="0">
                <a:hlinkClick r:id="rId6"/>
              </a:rPr>
              <a:t>NWS</a:t>
            </a:r>
            <a:r>
              <a:rPr lang="en-US" sz="1900" dirty="0" smtClean="0"/>
              <a:t> – </a:t>
            </a:r>
            <a:r>
              <a:rPr lang="en-US" sz="1900" dirty="0" smtClean="0">
                <a:hlinkClick r:id="rId7"/>
              </a:rPr>
              <a:t>NHC</a:t>
            </a:r>
            <a:r>
              <a:rPr lang="en-US" sz="1900" dirty="0" smtClean="0"/>
              <a:t>  - </a:t>
            </a:r>
            <a:r>
              <a:rPr lang="en-US" sz="1900" dirty="0" smtClean="0">
                <a:hlinkClick r:id="rId8"/>
              </a:rPr>
              <a:t>SPC</a:t>
            </a:r>
            <a:r>
              <a:rPr lang="en-US" sz="1900" dirty="0" smtClean="0"/>
              <a:t> - </a:t>
            </a:r>
            <a:r>
              <a:rPr lang="en-US" sz="1900" dirty="0" smtClean="0">
                <a:hlinkClick r:id="rId9"/>
              </a:rPr>
              <a:t>Radar</a:t>
            </a:r>
            <a:r>
              <a:rPr lang="en-US" sz="1900" dirty="0" smtClean="0"/>
              <a:t> - </a:t>
            </a:r>
            <a:r>
              <a:rPr lang="en-US" sz="1900" dirty="0" smtClean="0">
                <a:hlinkClick r:id="rId10"/>
              </a:rPr>
              <a:t>Radar</a:t>
            </a:r>
            <a:r>
              <a:rPr lang="en-US" sz="1900" dirty="0" smtClean="0"/>
              <a:t> - </a:t>
            </a:r>
            <a:r>
              <a:rPr lang="en-US" sz="1900" dirty="0" smtClean="0">
                <a:hlinkClick r:id="rId11"/>
              </a:rPr>
              <a:t>Radar</a:t>
            </a:r>
            <a:endParaRPr lang="en-US" sz="1900" dirty="0" smtClean="0"/>
          </a:p>
          <a:p>
            <a:pPr lvl="1"/>
            <a:endParaRPr lang="en-US" sz="1900" dirty="0"/>
          </a:p>
          <a:p>
            <a:pPr lvl="1"/>
            <a:r>
              <a:rPr lang="en-US" sz="1900" dirty="0" smtClean="0">
                <a:hlinkClick r:id="rId12"/>
              </a:rPr>
              <a:t>sfc</a:t>
            </a:r>
            <a:r>
              <a:rPr lang="en-US" sz="1900" dirty="0">
                <a:hlinkClick r:id="rId12"/>
              </a:rPr>
              <a:t>. map 1  </a:t>
            </a:r>
            <a:r>
              <a:rPr lang="en-US" sz="1900" dirty="0"/>
              <a:t>- </a:t>
            </a:r>
            <a:r>
              <a:rPr lang="en-US" sz="1900" dirty="0">
                <a:hlinkClick r:id="rId13"/>
              </a:rPr>
              <a:t>sfc. map </a:t>
            </a:r>
            <a:r>
              <a:rPr lang="en-US" sz="1900" dirty="0" smtClean="0">
                <a:hlinkClick r:id="rId13"/>
              </a:rPr>
              <a:t>2</a:t>
            </a:r>
            <a:r>
              <a:rPr lang="en-US" sz="1900" dirty="0" smtClean="0"/>
              <a:t>   -  </a:t>
            </a:r>
            <a:r>
              <a:rPr lang="en-US" sz="1900" dirty="0" smtClean="0">
                <a:hlinkClick r:id="rId14"/>
              </a:rPr>
              <a:t>EWALL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572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6"/>
          <a:stretch/>
        </p:blipFill>
        <p:spPr>
          <a:xfrm>
            <a:off x="762000" y="330200"/>
            <a:ext cx="7432506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7068"/>
            <a:ext cx="162095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NAM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-39132"/>
            <a:ext cx="156966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GFS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4630" y="418068"/>
            <a:ext cx="68037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 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41868"/>
            <a:ext cx="184535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LIFTED INDEX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073400"/>
            <a:ext cx="519997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LIFTED INDEX = measure of how unstable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atmosphere is between </a:t>
            </a:r>
            <a:r>
              <a:rPr lang="en-US" dirty="0" err="1" smtClean="0">
                <a:solidFill>
                  <a:srgbClr val="FF0000"/>
                </a:solidFill>
              </a:rPr>
              <a:t>sfc</a:t>
            </a:r>
            <a:r>
              <a:rPr lang="en-US" dirty="0" smtClean="0">
                <a:solidFill>
                  <a:srgbClr val="FF0000"/>
                </a:solidFill>
              </a:rPr>
              <a:t> and 500mb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4761" y="25400"/>
            <a:ext cx="1264439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MON EVE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6059269"/>
            <a:ext cx="6605031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Precipitable</a:t>
            </a:r>
            <a:r>
              <a:rPr lang="en-US" dirty="0" smtClean="0">
                <a:solidFill>
                  <a:srgbClr val="008000"/>
                </a:solidFill>
              </a:rPr>
              <a:t> Water = If we “wrung” out all the moisture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in the atmosphere, how much </a:t>
            </a:r>
            <a:r>
              <a:rPr lang="en-US" dirty="0" err="1" smtClean="0">
                <a:solidFill>
                  <a:srgbClr val="008000"/>
                </a:solidFill>
              </a:rPr>
              <a:t>precip</a:t>
            </a:r>
            <a:r>
              <a:rPr lang="en-US" dirty="0" smtClean="0">
                <a:solidFill>
                  <a:srgbClr val="008000"/>
                </a:solidFill>
              </a:rPr>
              <a:t> would we get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09600"/>
            <a:ext cx="4625050" cy="55500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91000" y="42672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4953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48000" y="4953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7200" y="4953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71800" y="42672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42672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5169060"/>
            <a:ext cx="164326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Conduction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2578260"/>
            <a:ext cx="162071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Convection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304800"/>
            <a:ext cx="2643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Buoyancy =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Tendency for air to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Accelerate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48200" y="3810000"/>
            <a:ext cx="1143000" cy="1295400"/>
          </a:xfrm>
          <a:prstGeom prst="ellipse">
            <a:avLst/>
          </a:prstGeom>
          <a:noFill/>
          <a:ln w="38100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2880967">
            <a:off x="4745219" y="3786079"/>
            <a:ext cx="320507" cy="403789"/>
          </a:xfrm>
          <a:prstGeom prst="triangle">
            <a:avLst/>
          </a:prstGeom>
          <a:solidFill>
            <a:srgbClr val="F772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2137603">
            <a:off x="5551010" y="4465301"/>
            <a:ext cx="320507" cy="403789"/>
          </a:xfrm>
          <a:prstGeom prst="triangle">
            <a:avLst/>
          </a:prstGeom>
          <a:solidFill>
            <a:srgbClr val="F772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 rot="164583">
            <a:off x="4505770" y="3450837"/>
            <a:ext cx="923080" cy="438748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 animBg="1"/>
      <p:bldP spid="16" grpId="0" animBg="1"/>
      <p:bldP spid="1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cst sl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531232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-76200"/>
            <a:ext cx="8183880" cy="1051560"/>
          </a:xfrm>
        </p:spPr>
        <p:txBody>
          <a:bodyPr/>
          <a:lstStyle/>
          <a:p>
            <a:r>
              <a:rPr lang="en-US" dirty="0" smtClean="0"/>
              <a:t>Forecast Verification time!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52400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Senor Perfect Forecast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0134" y="2057400"/>
            <a:ext cx="77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84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935069"/>
            <a:ext cx="93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7.5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886200"/>
            <a:ext cx="1308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 ..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876800"/>
            <a:ext cx="1308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 ..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56" y="533400"/>
            <a:ext cx="4625050" cy="55500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7056" y="487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0856" y="3048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2256" y="1371600"/>
            <a:ext cx="6858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36256" y="1752600"/>
            <a:ext cx="129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4478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1786" y="1535668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7856" y="1524000"/>
            <a:ext cx="74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5056" y="762000"/>
            <a:ext cx="69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Li=?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81000"/>
            <a:ext cx="28444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Lifted Index (LI)=-5</a:t>
            </a:r>
            <a:endParaRPr lang="en-US" b="1" dirty="0"/>
          </a:p>
        </p:txBody>
      </p:sp>
      <p:sp>
        <p:nvSpPr>
          <p:cNvPr id="12" name="Up Arrow 11"/>
          <p:cNvSpPr/>
          <p:nvPr/>
        </p:nvSpPr>
        <p:spPr>
          <a:xfrm>
            <a:off x="5181600" y="1295400"/>
            <a:ext cx="304800" cy="978408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162071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Convection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56" y="533400"/>
            <a:ext cx="4625050" cy="55500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7056" y="487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0856" y="3048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2256" y="1371600"/>
            <a:ext cx="6858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36256" y="1752600"/>
            <a:ext cx="129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4478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1786" y="1535668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7856" y="1524000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5056" y="762000"/>
            <a:ext cx="69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Li=?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81000"/>
            <a:ext cx="27336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Lifted Index (LI)=0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838200"/>
            <a:ext cx="162071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Convection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56" y="533400"/>
            <a:ext cx="4625050" cy="55500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7056" y="487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0856" y="3048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2256" y="1371600"/>
            <a:ext cx="685800" cy="6858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36256" y="1752600"/>
            <a:ext cx="129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4478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1786" y="1535668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7856" y="1524000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5056" y="762000"/>
            <a:ext cx="69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Li=?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81000"/>
            <a:ext cx="293380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Lifted Index (LI)=+5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5105400" y="1524000"/>
            <a:ext cx="304800" cy="978408"/>
          </a:xfrm>
          <a:prstGeom prst="down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162071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Convection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bars-is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13429"/>
          <a:stretch/>
        </p:blipFill>
        <p:spPr>
          <a:xfrm>
            <a:off x="990600" y="533400"/>
            <a:ext cx="7188200" cy="51689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742723" y="3039744"/>
            <a:ext cx="2364537" cy="1783316"/>
          </a:xfrm>
          <a:custGeom>
            <a:avLst/>
            <a:gdLst>
              <a:gd name="connsiteX0" fmla="*/ 2364537 w 2364537"/>
              <a:gd name="connsiteY0" fmla="*/ 0 h 1783316"/>
              <a:gd name="connsiteX1" fmla="*/ 2080792 w 2364537"/>
              <a:gd name="connsiteY1" fmla="*/ 297219 h 1783316"/>
              <a:gd name="connsiteX2" fmla="*/ 1594373 w 2364537"/>
              <a:gd name="connsiteY2" fmla="*/ 743048 h 1783316"/>
              <a:gd name="connsiteX3" fmla="*/ 1107955 w 2364537"/>
              <a:gd name="connsiteY3" fmla="*/ 1026758 h 1783316"/>
              <a:gd name="connsiteX4" fmla="*/ 594512 w 2364537"/>
              <a:gd name="connsiteY4" fmla="*/ 1459077 h 1783316"/>
              <a:gd name="connsiteX5" fmla="*/ 0 w 2364537"/>
              <a:gd name="connsiteY5" fmla="*/ 1783316 h 178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537" h="1783316">
                <a:moveTo>
                  <a:pt x="2364537" y="0"/>
                </a:moveTo>
                <a:cubicBezTo>
                  <a:pt x="2286845" y="86689"/>
                  <a:pt x="2209153" y="173378"/>
                  <a:pt x="2080792" y="297219"/>
                </a:cubicBezTo>
                <a:cubicBezTo>
                  <a:pt x="1952431" y="421060"/>
                  <a:pt x="1756512" y="621458"/>
                  <a:pt x="1594373" y="743048"/>
                </a:cubicBezTo>
                <a:cubicBezTo>
                  <a:pt x="1432233" y="864638"/>
                  <a:pt x="1274598" y="907420"/>
                  <a:pt x="1107955" y="1026758"/>
                </a:cubicBezTo>
                <a:cubicBezTo>
                  <a:pt x="941312" y="1146096"/>
                  <a:pt x="779171" y="1332984"/>
                  <a:pt x="594512" y="1459077"/>
                </a:cubicBezTo>
                <a:cubicBezTo>
                  <a:pt x="409853" y="1585170"/>
                  <a:pt x="0" y="1783316"/>
                  <a:pt x="0" y="1783316"/>
                </a:cubicBezTo>
              </a:path>
            </a:pathLst>
          </a:cu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404516" y="1513117"/>
            <a:ext cx="1526815" cy="1148348"/>
          </a:xfrm>
          <a:custGeom>
            <a:avLst/>
            <a:gdLst>
              <a:gd name="connsiteX0" fmla="*/ 0 w 1526815"/>
              <a:gd name="connsiteY0" fmla="*/ 1148348 h 1148348"/>
              <a:gd name="connsiteX1" fmla="*/ 202674 w 1526815"/>
              <a:gd name="connsiteY1" fmla="*/ 986228 h 1148348"/>
              <a:gd name="connsiteX2" fmla="*/ 472907 w 1526815"/>
              <a:gd name="connsiteY2" fmla="*/ 783578 h 1148348"/>
              <a:gd name="connsiteX3" fmla="*/ 851233 w 1526815"/>
              <a:gd name="connsiteY3" fmla="*/ 445829 h 1148348"/>
              <a:gd name="connsiteX4" fmla="*/ 1310628 w 1526815"/>
              <a:gd name="connsiteY4" fmla="*/ 148610 h 1148348"/>
              <a:gd name="connsiteX5" fmla="*/ 1526815 w 1526815"/>
              <a:gd name="connsiteY5" fmla="*/ 0 h 114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815" h="1148348">
                <a:moveTo>
                  <a:pt x="0" y="1148348"/>
                </a:moveTo>
                <a:cubicBezTo>
                  <a:pt x="61928" y="1097685"/>
                  <a:pt x="123856" y="1047023"/>
                  <a:pt x="202674" y="986228"/>
                </a:cubicBezTo>
                <a:cubicBezTo>
                  <a:pt x="281492" y="925433"/>
                  <a:pt x="364814" y="873645"/>
                  <a:pt x="472907" y="783578"/>
                </a:cubicBezTo>
                <a:cubicBezTo>
                  <a:pt x="581000" y="693511"/>
                  <a:pt x="711613" y="551657"/>
                  <a:pt x="851233" y="445829"/>
                </a:cubicBezTo>
                <a:cubicBezTo>
                  <a:pt x="990853" y="340001"/>
                  <a:pt x="1198031" y="222915"/>
                  <a:pt x="1310628" y="148610"/>
                </a:cubicBezTo>
                <a:cubicBezTo>
                  <a:pt x="1423225" y="74305"/>
                  <a:pt x="1526815" y="0"/>
                  <a:pt x="152681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50816" y="1553647"/>
            <a:ext cx="4215631" cy="3823322"/>
          </a:xfrm>
          <a:custGeom>
            <a:avLst/>
            <a:gdLst>
              <a:gd name="connsiteX0" fmla="*/ 4215631 w 4215631"/>
              <a:gd name="connsiteY0" fmla="*/ 0 h 3823322"/>
              <a:gd name="connsiteX1" fmla="*/ 3837305 w 4215631"/>
              <a:gd name="connsiteY1" fmla="*/ 202649 h 3823322"/>
              <a:gd name="connsiteX2" fmla="*/ 3269816 w 4215631"/>
              <a:gd name="connsiteY2" fmla="*/ 621459 h 3823322"/>
              <a:gd name="connsiteX3" fmla="*/ 2337514 w 4215631"/>
              <a:gd name="connsiteY3" fmla="*/ 1486097 h 3823322"/>
              <a:gd name="connsiteX4" fmla="*/ 1229559 w 4215631"/>
              <a:gd name="connsiteY4" fmla="*/ 2485835 h 3823322"/>
              <a:gd name="connsiteX5" fmla="*/ 553977 w 4215631"/>
              <a:gd name="connsiteY5" fmla="*/ 2999214 h 3823322"/>
              <a:gd name="connsiteX6" fmla="*/ 121605 w 4215631"/>
              <a:gd name="connsiteY6" fmla="*/ 3282923 h 3823322"/>
              <a:gd name="connsiteX7" fmla="*/ 0 w 4215631"/>
              <a:gd name="connsiteY7" fmla="*/ 3580143 h 3823322"/>
              <a:gd name="connsiteX8" fmla="*/ 635047 w 4215631"/>
              <a:gd name="connsiteY8" fmla="*/ 3809812 h 3823322"/>
              <a:gd name="connsiteX9" fmla="*/ 1864606 w 4215631"/>
              <a:gd name="connsiteY9" fmla="*/ 3823322 h 3823322"/>
              <a:gd name="connsiteX10" fmla="*/ 3121188 w 4215631"/>
              <a:gd name="connsiteY10" fmla="*/ 3688222 h 3823322"/>
              <a:gd name="connsiteX11" fmla="*/ 3796770 w 4215631"/>
              <a:gd name="connsiteY11" fmla="*/ 2715504 h 3823322"/>
              <a:gd name="connsiteX12" fmla="*/ 3985933 w 4215631"/>
              <a:gd name="connsiteY12" fmla="*/ 1702256 h 3823322"/>
              <a:gd name="connsiteX13" fmla="*/ 4175096 w 4215631"/>
              <a:gd name="connsiteY13" fmla="*/ 959208 h 3823322"/>
              <a:gd name="connsiteX14" fmla="*/ 4215631 w 4215631"/>
              <a:gd name="connsiteY14" fmla="*/ 0 h 38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5631" h="3823322">
                <a:moveTo>
                  <a:pt x="4215631" y="0"/>
                </a:moveTo>
                <a:lnTo>
                  <a:pt x="3837305" y="202649"/>
                </a:lnTo>
                <a:lnTo>
                  <a:pt x="3269816" y="621459"/>
                </a:lnTo>
                <a:lnTo>
                  <a:pt x="2337514" y="1486097"/>
                </a:lnTo>
                <a:lnTo>
                  <a:pt x="1229559" y="2485835"/>
                </a:lnTo>
                <a:lnTo>
                  <a:pt x="553977" y="2999214"/>
                </a:lnTo>
                <a:lnTo>
                  <a:pt x="121605" y="3282923"/>
                </a:lnTo>
                <a:lnTo>
                  <a:pt x="0" y="3580143"/>
                </a:lnTo>
                <a:lnTo>
                  <a:pt x="635047" y="3809812"/>
                </a:lnTo>
                <a:lnTo>
                  <a:pt x="1864606" y="3823322"/>
                </a:lnTo>
                <a:lnTo>
                  <a:pt x="3121188" y="3688222"/>
                </a:lnTo>
                <a:lnTo>
                  <a:pt x="3796770" y="2715504"/>
                </a:lnTo>
                <a:lnTo>
                  <a:pt x="3985933" y="1702256"/>
                </a:lnTo>
                <a:lnTo>
                  <a:pt x="4175096" y="959208"/>
                </a:lnTo>
                <a:lnTo>
                  <a:pt x="4215631" y="0"/>
                </a:ln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200400" y="304800"/>
            <a:ext cx="5105399" cy="4800599"/>
          </a:xfrm>
          <a:custGeom>
            <a:avLst/>
            <a:gdLst>
              <a:gd name="connsiteX0" fmla="*/ 4593956 w 4702049"/>
              <a:gd name="connsiteY0" fmla="*/ 810598 h 4377231"/>
              <a:gd name="connsiteX1" fmla="*/ 4688537 w 4702049"/>
              <a:gd name="connsiteY1" fmla="*/ 702518 h 4377231"/>
              <a:gd name="connsiteX2" fmla="*/ 4702049 w 4702049"/>
              <a:gd name="connsiteY2" fmla="*/ 391789 h 4377231"/>
              <a:gd name="connsiteX3" fmla="*/ 4485863 w 4702049"/>
              <a:gd name="connsiteY3" fmla="*/ 0 h 4377231"/>
              <a:gd name="connsiteX4" fmla="*/ 3675165 w 4702049"/>
              <a:gd name="connsiteY4" fmla="*/ 54040 h 4377231"/>
              <a:gd name="connsiteX5" fmla="*/ 2810420 w 4702049"/>
              <a:gd name="connsiteY5" fmla="*/ 175629 h 4377231"/>
              <a:gd name="connsiteX6" fmla="*/ 1688954 w 4702049"/>
              <a:gd name="connsiteY6" fmla="*/ 675498 h 4377231"/>
              <a:gd name="connsiteX7" fmla="*/ 918791 w 4702049"/>
              <a:gd name="connsiteY7" fmla="*/ 1499607 h 4377231"/>
              <a:gd name="connsiteX8" fmla="*/ 351302 w 4702049"/>
              <a:gd name="connsiteY8" fmla="*/ 1972456 h 4377231"/>
              <a:gd name="connsiteX9" fmla="*/ 67558 w 4702049"/>
              <a:gd name="connsiteY9" fmla="*/ 2877624 h 4377231"/>
              <a:gd name="connsiteX10" fmla="*/ 0 w 4702049"/>
              <a:gd name="connsiteY10" fmla="*/ 3512593 h 4377231"/>
              <a:gd name="connsiteX11" fmla="*/ 13511 w 4702049"/>
              <a:gd name="connsiteY11" fmla="*/ 4080012 h 4377231"/>
              <a:gd name="connsiteX12" fmla="*/ 121604 w 4702049"/>
              <a:gd name="connsiteY12" fmla="*/ 4377231 h 4377231"/>
              <a:gd name="connsiteX13" fmla="*/ 581000 w 4702049"/>
              <a:gd name="connsiteY13" fmla="*/ 4093522 h 4377231"/>
              <a:gd name="connsiteX14" fmla="*/ 1540326 w 4702049"/>
              <a:gd name="connsiteY14" fmla="*/ 3418023 h 4377231"/>
              <a:gd name="connsiteX15" fmla="*/ 2283466 w 4702049"/>
              <a:gd name="connsiteY15" fmla="*/ 2823584 h 4377231"/>
              <a:gd name="connsiteX16" fmla="*/ 2999583 w 4702049"/>
              <a:gd name="connsiteY16" fmla="*/ 2161595 h 4377231"/>
              <a:gd name="connsiteX17" fmla="*/ 3891351 w 4702049"/>
              <a:gd name="connsiteY17" fmla="*/ 1310467 h 4377231"/>
              <a:gd name="connsiteX18" fmla="*/ 4648003 w 4702049"/>
              <a:gd name="connsiteY18" fmla="*/ 756558 h 437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02049" h="4377231">
                <a:moveTo>
                  <a:pt x="4593956" y="810598"/>
                </a:moveTo>
                <a:lnTo>
                  <a:pt x="4688537" y="702518"/>
                </a:lnTo>
                <a:lnTo>
                  <a:pt x="4702049" y="391789"/>
                </a:lnTo>
                <a:lnTo>
                  <a:pt x="4485863" y="0"/>
                </a:lnTo>
                <a:lnTo>
                  <a:pt x="3675165" y="54040"/>
                </a:lnTo>
                <a:lnTo>
                  <a:pt x="2810420" y="175629"/>
                </a:lnTo>
                <a:lnTo>
                  <a:pt x="1688954" y="675498"/>
                </a:lnTo>
                <a:lnTo>
                  <a:pt x="918791" y="1499607"/>
                </a:lnTo>
                <a:lnTo>
                  <a:pt x="351302" y="1972456"/>
                </a:lnTo>
                <a:lnTo>
                  <a:pt x="67558" y="2877624"/>
                </a:lnTo>
                <a:lnTo>
                  <a:pt x="0" y="3512593"/>
                </a:lnTo>
                <a:lnTo>
                  <a:pt x="13511" y="4080012"/>
                </a:lnTo>
                <a:lnTo>
                  <a:pt x="121604" y="4377231"/>
                </a:lnTo>
                <a:lnTo>
                  <a:pt x="581000" y="4093522"/>
                </a:lnTo>
                <a:lnTo>
                  <a:pt x="1540326" y="3418023"/>
                </a:lnTo>
                <a:lnTo>
                  <a:pt x="2283466" y="2823584"/>
                </a:lnTo>
                <a:lnTo>
                  <a:pt x="2999583" y="2161595"/>
                </a:lnTo>
                <a:lnTo>
                  <a:pt x="3891351" y="1310467"/>
                </a:lnTo>
                <a:lnTo>
                  <a:pt x="4648003" y="756558"/>
                </a:lnTo>
              </a:path>
            </a:pathLst>
          </a:custGeom>
          <a:solidFill>
            <a:srgbClr val="3366FF">
              <a:alpha val="29000"/>
            </a:srgb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533400"/>
            <a:ext cx="40124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 Sector </a:t>
            </a:r>
            <a:r>
              <a:rPr lang="en-US" b="1" dirty="0" smtClean="0"/>
              <a:t>vs. </a:t>
            </a:r>
            <a:r>
              <a:rPr lang="en-US" b="1" dirty="0" smtClean="0">
                <a:solidFill>
                  <a:srgbClr val="0000FF"/>
                </a:solidFill>
              </a:rPr>
              <a:t>Cool Sector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10095630">
            <a:off x="802061" y="846074"/>
            <a:ext cx="4215631" cy="3823322"/>
          </a:xfrm>
          <a:custGeom>
            <a:avLst/>
            <a:gdLst>
              <a:gd name="connsiteX0" fmla="*/ 4215631 w 4215631"/>
              <a:gd name="connsiteY0" fmla="*/ 0 h 3823322"/>
              <a:gd name="connsiteX1" fmla="*/ 3837305 w 4215631"/>
              <a:gd name="connsiteY1" fmla="*/ 202649 h 3823322"/>
              <a:gd name="connsiteX2" fmla="*/ 3269816 w 4215631"/>
              <a:gd name="connsiteY2" fmla="*/ 621459 h 3823322"/>
              <a:gd name="connsiteX3" fmla="*/ 2337514 w 4215631"/>
              <a:gd name="connsiteY3" fmla="*/ 1486097 h 3823322"/>
              <a:gd name="connsiteX4" fmla="*/ 1229559 w 4215631"/>
              <a:gd name="connsiteY4" fmla="*/ 2485835 h 3823322"/>
              <a:gd name="connsiteX5" fmla="*/ 553977 w 4215631"/>
              <a:gd name="connsiteY5" fmla="*/ 2999214 h 3823322"/>
              <a:gd name="connsiteX6" fmla="*/ 121605 w 4215631"/>
              <a:gd name="connsiteY6" fmla="*/ 3282923 h 3823322"/>
              <a:gd name="connsiteX7" fmla="*/ 0 w 4215631"/>
              <a:gd name="connsiteY7" fmla="*/ 3580143 h 3823322"/>
              <a:gd name="connsiteX8" fmla="*/ 635047 w 4215631"/>
              <a:gd name="connsiteY8" fmla="*/ 3809812 h 3823322"/>
              <a:gd name="connsiteX9" fmla="*/ 1864606 w 4215631"/>
              <a:gd name="connsiteY9" fmla="*/ 3823322 h 3823322"/>
              <a:gd name="connsiteX10" fmla="*/ 3121188 w 4215631"/>
              <a:gd name="connsiteY10" fmla="*/ 3688222 h 3823322"/>
              <a:gd name="connsiteX11" fmla="*/ 3796770 w 4215631"/>
              <a:gd name="connsiteY11" fmla="*/ 2715504 h 3823322"/>
              <a:gd name="connsiteX12" fmla="*/ 3985933 w 4215631"/>
              <a:gd name="connsiteY12" fmla="*/ 1702256 h 3823322"/>
              <a:gd name="connsiteX13" fmla="*/ 4175096 w 4215631"/>
              <a:gd name="connsiteY13" fmla="*/ 959208 h 3823322"/>
              <a:gd name="connsiteX14" fmla="*/ 4215631 w 4215631"/>
              <a:gd name="connsiteY14" fmla="*/ 0 h 38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5631" h="3823322">
                <a:moveTo>
                  <a:pt x="4215631" y="0"/>
                </a:moveTo>
                <a:lnTo>
                  <a:pt x="3837305" y="202649"/>
                </a:lnTo>
                <a:lnTo>
                  <a:pt x="3269816" y="621459"/>
                </a:lnTo>
                <a:lnTo>
                  <a:pt x="2337514" y="1486097"/>
                </a:lnTo>
                <a:lnTo>
                  <a:pt x="1229559" y="2485835"/>
                </a:lnTo>
                <a:lnTo>
                  <a:pt x="553977" y="2999214"/>
                </a:lnTo>
                <a:lnTo>
                  <a:pt x="121605" y="3282923"/>
                </a:lnTo>
                <a:lnTo>
                  <a:pt x="0" y="3580143"/>
                </a:lnTo>
                <a:lnTo>
                  <a:pt x="635047" y="3809812"/>
                </a:lnTo>
                <a:lnTo>
                  <a:pt x="1864606" y="3823322"/>
                </a:lnTo>
                <a:lnTo>
                  <a:pt x="3121188" y="3688222"/>
                </a:lnTo>
                <a:lnTo>
                  <a:pt x="3796770" y="2715504"/>
                </a:lnTo>
                <a:lnTo>
                  <a:pt x="3985933" y="1702256"/>
                </a:lnTo>
                <a:lnTo>
                  <a:pt x="4175096" y="959208"/>
                </a:lnTo>
                <a:lnTo>
                  <a:pt x="4215631" y="0"/>
                </a:ln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5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6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8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PERSISTENCE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962400"/>
            <a:ext cx="7772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ASSUMES NO CHANGE !</a:t>
            </a:r>
          </a:p>
          <a:p>
            <a:pPr algn="ctr"/>
            <a:endParaRPr lang="en-US" sz="3000" b="1" dirty="0"/>
          </a:p>
          <a:p>
            <a:pPr algn="ctr"/>
            <a:r>
              <a:rPr lang="en-US" sz="3000" b="1" dirty="0" smtClean="0"/>
              <a:t>WHAT HAPPENED …</a:t>
            </a:r>
          </a:p>
          <a:p>
            <a:pPr algn="ctr"/>
            <a:r>
              <a:rPr lang="en-US" sz="3000" b="1" u="sng" dirty="0" smtClean="0"/>
              <a:t>WILL CONTINUE TO HAPPEN</a:t>
            </a:r>
          </a:p>
        </p:txBody>
      </p:sp>
    </p:spTree>
    <p:extLst>
      <p:ext uri="{BB962C8B-B14F-4D97-AF65-F5344CB8AC3E}">
        <p14:creationId xmlns:p14="http://schemas.microsoft.com/office/powerpoint/2010/main" val="15359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ores-day1AD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/>
          <a:stretch/>
        </p:blipFill>
        <p:spPr>
          <a:xfrm>
            <a:off x="38100" y="12700"/>
            <a:ext cx="9052828" cy="676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28" y="152400"/>
            <a:ext cx="96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DAY 1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164068"/>
            <a:ext cx="96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DAY 1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571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2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0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4" r="33889" b="54688"/>
          <a:stretch/>
        </p:blipFill>
        <p:spPr>
          <a:xfrm>
            <a:off x="609600" y="152400"/>
            <a:ext cx="7924800" cy="581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228600"/>
            <a:ext cx="1676285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GFS MODEL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609600"/>
            <a:ext cx="2044149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LIFTED INDEX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943600"/>
            <a:ext cx="531888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LIFTED INDEX </a:t>
            </a:r>
            <a:r>
              <a:rPr lang="en-US" dirty="0" smtClean="0">
                <a:solidFill>
                  <a:srgbClr val="FF0000"/>
                </a:solidFill>
              </a:rPr>
              <a:t>= measure of how unstable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atmosphere is between </a:t>
            </a:r>
            <a:r>
              <a:rPr lang="en-US" dirty="0" err="1" smtClean="0">
                <a:solidFill>
                  <a:srgbClr val="FF0000"/>
                </a:solidFill>
              </a:rPr>
              <a:t>sfc</a:t>
            </a:r>
            <a:r>
              <a:rPr lang="en-US" dirty="0" smtClean="0">
                <a:solidFill>
                  <a:srgbClr val="FF0000"/>
                </a:solidFill>
              </a:rPr>
              <a:t> and 500mb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1320" y="152400"/>
            <a:ext cx="184028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MON 18z = 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52400"/>
            <a:ext cx="100013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 p.m.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0" y="609600"/>
            <a:ext cx="4625050" cy="55500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9250" y="42672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4250" y="4953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6250" y="4953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5450" y="4953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00050" y="42672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8050" y="42672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5385137"/>
            <a:ext cx="19223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Conduction</a:t>
            </a:r>
            <a:r>
              <a:rPr lang="en-US" b="1" dirty="0" smtClean="0">
                <a:solidFill>
                  <a:srgbClr val="FF6600"/>
                </a:solidFill>
              </a:rPr>
              <a:t>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250" y="1981200"/>
            <a:ext cx="189979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Convection</a:t>
            </a:r>
            <a:r>
              <a:rPr lang="en-US" b="1" dirty="0" smtClean="0">
                <a:solidFill>
                  <a:srgbClr val="FF0000"/>
                </a:solidFill>
              </a:rPr>
              <a:t>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240" y="1447800"/>
            <a:ext cx="3045685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Buoyancy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Tendency for air to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accelerate away from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it’s position</a:t>
            </a:r>
          </a:p>
        </p:txBody>
      </p:sp>
      <p:sp>
        <p:nvSpPr>
          <p:cNvPr id="15" name="Oval 14"/>
          <p:cNvSpPr/>
          <p:nvPr/>
        </p:nvSpPr>
        <p:spPr>
          <a:xfrm>
            <a:off x="6176450" y="3810000"/>
            <a:ext cx="1143000" cy="1295400"/>
          </a:xfrm>
          <a:prstGeom prst="ellipse">
            <a:avLst/>
          </a:prstGeom>
          <a:noFill/>
          <a:ln w="38100" cmpd="sng">
            <a:solidFill>
              <a:srgbClr val="F77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2880967">
            <a:off x="6273469" y="3786079"/>
            <a:ext cx="320507" cy="403789"/>
          </a:xfrm>
          <a:prstGeom prst="triangle">
            <a:avLst/>
          </a:prstGeom>
          <a:solidFill>
            <a:srgbClr val="F772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2137603">
            <a:off x="7079260" y="4465301"/>
            <a:ext cx="320507" cy="403789"/>
          </a:xfrm>
          <a:prstGeom prst="triangle">
            <a:avLst/>
          </a:prstGeom>
          <a:solidFill>
            <a:srgbClr val="F772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 rot="164583">
            <a:off x="6034020" y="3450837"/>
            <a:ext cx="923080" cy="438748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0"/>
            <a:ext cx="348044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Synonym for: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FF0000"/>
                </a:solidFill>
              </a:rPr>
              <a:t>Atmospheric instability</a:t>
            </a: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FF0000"/>
                </a:solidFill>
              </a:rPr>
              <a:t>Convective instability</a:t>
            </a: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FF0000"/>
                </a:solidFill>
              </a:rPr>
              <a:t>Unstable atmosphere</a:t>
            </a: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FF0000"/>
                </a:solidFill>
              </a:rPr>
              <a:t>Convectively unstable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atmosphere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5754469"/>
            <a:ext cx="266487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Transfer of heat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via DIRECT contact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286000"/>
            <a:ext cx="244655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Transfer of heat</a:t>
            </a:r>
          </a:p>
          <a:p>
            <a:r>
              <a:rPr lang="en-US" b="1" dirty="0">
                <a:solidFill>
                  <a:srgbClr val="FF6600"/>
                </a:solidFill>
              </a:rPr>
              <a:t>via air movement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9400" y="2590800"/>
            <a:ext cx="1498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Radiative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heating via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 Sol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 descr="EM_spectrum_compare_level1_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3429000"/>
            <a:ext cx="9144000" cy="342595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556000" y="3730752"/>
            <a:ext cx="1371600" cy="1219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99000" y="3578352"/>
            <a:ext cx="1219200" cy="990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5800" y="87868"/>
            <a:ext cx="805167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Heating  …   Heating …  Heating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(heavy diversion advisory)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2" grpId="0" animBg="1"/>
      <p:bldP spid="5" grpId="0" animBg="1"/>
      <p:bldP spid="21" grpId="0" animBg="1"/>
      <p:bldP spid="22" grpId="0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56" y="533400"/>
            <a:ext cx="4625050" cy="55500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7056" y="487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0856" y="3048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2256" y="1371600"/>
            <a:ext cx="6858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36256" y="1752600"/>
            <a:ext cx="129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4478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1786" y="1535668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7856" y="1524000"/>
            <a:ext cx="74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5056" y="762000"/>
            <a:ext cx="69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Li=?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81000"/>
            <a:ext cx="28444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Lifted Index (LI)=-5</a:t>
            </a:r>
            <a:endParaRPr lang="en-US" b="1" dirty="0"/>
          </a:p>
        </p:txBody>
      </p:sp>
      <p:sp>
        <p:nvSpPr>
          <p:cNvPr id="12" name="Up Arrow 11"/>
          <p:cNvSpPr/>
          <p:nvPr/>
        </p:nvSpPr>
        <p:spPr>
          <a:xfrm>
            <a:off x="5181600" y="1295400"/>
            <a:ext cx="304800" cy="978408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162071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Convection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56" y="533400"/>
            <a:ext cx="4625050" cy="55500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7056" y="487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50856" y="3048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2256" y="1371600"/>
            <a:ext cx="6858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36256" y="1752600"/>
            <a:ext cx="129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4478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1786" y="1535668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7856" y="1524000"/>
            <a:ext cx="5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5056" y="762000"/>
            <a:ext cx="69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Li=?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81000"/>
            <a:ext cx="27336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Lifted Index (LI)=0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838200"/>
            <a:ext cx="162071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Convection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3798</TotalTime>
  <Words>989</Words>
  <Application>Microsoft Office PowerPoint</Application>
  <PresentationFormat>On-screen Show (4:3)</PresentationFormat>
  <Paragraphs>301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Calibri</vt:lpstr>
      <vt:lpstr>Verdana</vt:lpstr>
      <vt:lpstr>Wingdings</vt:lpstr>
      <vt:lpstr>Wingdings 2</vt:lpstr>
      <vt:lpstr>Aspect</vt:lpstr>
      <vt:lpstr>Forecast Verification time!</vt:lpstr>
      <vt:lpstr>PowerPoint Presentation</vt:lpstr>
      <vt:lpstr>PowerPoint Presentation</vt:lpstr>
      <vt:lpstr>Forecast Verification time!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Penn State Weather Camps</vt:lpstr>
      <vt:lpstr>PowerPoint Presentation</vt:lpstr>
      <vt:lpstr>PowerPoint Presentation</vt:lpstr>
      <vt:lpstr>WHAT IS CLIMATOLOGY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Penn State Weather Camps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PERSISTENCE ?</vt:lpstr>
      <vt:lpstr>PowerPoint Presentation</vt:lpstr>
      <vt:lpstr>PowerPoint Presentation</vt:lpstr>
      <vt:lpstr>PowerPoint Presentation</vt:lpstr>
    </vt:vector>
  </TitlesOfParts>
  <Company>The Pennsylvania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State Weather Camps</dc:title>
  <dc:creator>wjs1</dc:creator>
  <cp:lastModifiedBy>wjs1</cp:lastModifiedBy>
  <cp:revision>196</cp:revision>
  <dcterms:created xsi:type="dcterms:W3CDTF">2012-06-13T14:35:14Z</dcterms:created>
  <dcterms:modified xsi:type="dcterms:W3CDTF">2019-06-25T12:14:36Z</dcterms:modified>
</cp:coreProperties>
</file>