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4" r:id="rId6"/>
    <p:sldId id="295" r:id="rId7"/>
    <p:sldId id="296" r:id="rId8"/>
    <p:sldId id="299" r:id="rId9"/>
    <p:sldId id="297" r:id="rId10"/>
    <p:sldId id="300" r:id="rId11"/>
    <p:sldId id="298" r:id="rId12"/>
    <p:sldId id="301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F9B02D-0340-4353-B24A-27ED24D5AA5C}" v="38" dt="2020-06-26T14:00:44.3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15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3881" y="1735959"/>
            <a:ext cx="5800043" cy="4958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06979" y="220804"/>
            <a:ext cx="2778041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07B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E407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07B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69339" y="1180592"/>
            <a:ext cx="4416425" cy="4500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E407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07B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12" y="5625084"/>
            <a:ext cx="3047999" cy="12146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822"/>
            <a:ext cx="606869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E407B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434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1E407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s.psu.edu/ems-educational-equ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jrg6@psu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ms.psu.edu/ems-educational-equity" TargetMode="External"/><Relationship Id="rId5" Type="http://schemas.openxmlformats.org/officeDocument/2006/relationships/image" Target="../media/image4.jpg"/><Relationship Id="rId4" Type="http://schemas.openxmlformats.org/officeDocument/2006/relationships/hyperlink" Target="mailto:lrr5@ps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ems.psu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lennium.psu.edu/" TargetMode="External"/><Relationship Id="rId2" Type="http://schemas.openxmlformats.org/officeDocument/2006/relationships/hyperlink" Target="https://www.shc.psu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psu.edu/" TargetMode="External"/><Relationship Id="rId4" Type="http://schemas.openxmlformats.org/officeDocument/2006/relationships/hyperlink" Target="https://gradschool.psu.edu/diversity/mcnai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686" y="946911"/>
            <a:ext cx="8565515" cy="1589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789430" marR="5080" indent="-1777364">
              <a:lnSpc>
                <a:spcPts val="5830"/>
              </a:lnSpc>
              <a:spcBef>
                <a:spcPts val="835"/>
              </a:spcBef>
            </a:pPr>
            <a:r>
              <a:rPr sz="5400" spc="-45" dirty="0"/>
              <a:t>Office </a:t>
            </a:r>
            <a:r>
              <a:rPr sz="5400" spc="-20" dirty="0"/>
              <a:t>of the </a:t>
            </a:r>
            <a:r>
              <a:rPr sz="5400" spc="-50" dirty="0"/>
              <a:t>Associate </a:t>
            </a:r>
            <a:r>
              <a:rPr sz="5400" spc="-40" dirty="0"/>
              <a:t>Dean</a:t>
            </a:r>
            <a:r>
              <a:rPr sz="5400" spc="-400" dirty="0"/>
              <a:t> </a:t>
            </a:r>
            <a:r>
              <a:rPr sz="5400" spc="-65" dirty="0"/>
              <a:t>for  </a:t>
            </a:r>
            <a:r>
              <a:rPr sz="5400" spc="-60" dirty="0"/>
              <a:t>Educational</a:t>
            </a:r>
            <a:r>
              <a:rPr sz="5400" spc="-80" dirty="0"/>
              <a:t> </a:t>
            </a:r>
            <a:r>
              <a:rPr sz="5400" spc="-50" dirty="0"/>
              <a:t>Equity</a:t>
            </a:r>
            <a:endParaRPr sz="5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6939" y="1302868"/>
            <a:ext cx="9979661" cy="3139602"/>
          </a:xfrm>
          <a:prstGeom prst="rect">
            <a:avLst/>
          </a:prstGeom>
        </p:spPr>
        <p:txBody>
          <a:bodyPr vert="horz" wrap="square" lIns="0" tIns="1737638" rIns="0" bIns="0" rtlCol="0">
            <a:spAutoFit/>
          </a:bodyPr>
          <a:lstStyle/>
          <a:p>
            <a:pPr marL="3223260" marR="5080" indent="-918844">
              <a:lnSpc>
                <a:spcPts val="5410"/>
              </a:lnSpc>
              <a:spcBef>
                <a:spcPts val="365"/>
              </a:spcBef>
            </a:pPr>
            <a:r>
              <a:rPr lang="en-US" sz="4600" dirty="0">
                <a:hlinkClick r:id="rId2"/>
              </a:rPr>
              <a:t>www.ems.psu.edu/ems-educational-equity</a:t>
            </a:r>
            <a:r>
              <a:rPr lang="en-US" sz="4600" dirty="0"/>
              <a:t> </a:t>
            </a:r>
            <a:endParaRPr sz="4600" dirty="0"/>
          </a:p>
        </p:txBody>
      </p:sp>
      <p:sp>
        <p:nvSpPr>
          <p:cNvPr id="4" name="object 4"/>
          <p:cNvSpPr txBox="1"/>
          <p:nvPr/>
        </p:nvSpPr>
        <p:spPr>
          <a:xfrm>
            <a:off x="3753770" y="4813808"/>
            <a:ext cx="468376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64565">
              <a:lnSpc>
                <a:spcPct val="114599"/>
              </a:lnSpc>
              <a:spcBef>
                <a:spcPts val="100"/>
              </a:spcBef>
            </a:pPr>
            <a:r>
              <a:rPr sz="2400" spc="-85" dirty="0">
                <a:solidFill>
                  <a:srgbClr val="1E407B"/>
                </a:solidFill>
                <a:latin typeface="Calibri"/>
                <a:cs typeface="Calibri"/>
              </a:rPr>
              <a:t>Dr. </a:t>
            </a:r>
            <a:r>
              <a:rPr sz="2400" spc="-10" dirty="0">
                <a:solidFill>
                  <a:srgbClr val="1E407B"/>
                </a:solidFill>
                <a:latin typeface="Calibri"/>
                <a:cs typeface="Calibri"/>
              </a:rPr>
              <a:t>Victoria </a:t>
            </a:r>
            <a:r>
              <a:rPr sz="2400" dirty="0">
                <a:solidFill>
                  <a:srgbClr val="1E407B"/>
                </a:solidFill>
                <a:latin typeface="Calibri"/>
                <a:cs typeface="Calibri"/>
              </a:rPr>
              <a:t>E. </a:t>
            </a:r>
            <a:r>
              <a:rPr sz="2400" spc="-5" dirty="0">
                <a:solidFill>
                  <a:srgbClr val="1E407B"/>
                </a:solidFill>
                <a:latin typeface="Calibri"/>
                <a:cs typeface="Calibri"/>
              </a:rPr>
              <a:t>Sanchez  </a:t>
            </a:r>
            <a:r>
              <a:rPr sz="2400" spc="-10" dirty="0">
                <a:solidFill>
                  <a:srgbClr val="1E407B"/>
                </a:solidFill>
                <a:latin typeface="Calibri"/>
                <a:cs typeface="Calibri"/>
              </a:rPr>
              <a:t>Associate </a:t>
            </a:r>
            <a:r>
              <a:rPr sz="2400" spc="-5" dirty="0">
                <a:solidFill>
                  <a:srgbClr val="1E407B"/>
                </a:solidFill>
                <a:latin typeface="Calibri"/>
                <a:cs typeface="Calibri"/>
              </a:rPr>
              <a:t>Dean </a:t>
            </a:r>
            <a:r>
              <a:rPr sz="2400" spc="-20" dirty="0">
                <a:solidFill>
                  <a:srgbClr val="1E407B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1E407B"/>
                </a:solidFill>
                <a:latin typeface="Calibri"/>
                <a:cs typeface="Calibri"/>
              </a:rPr>
              <a:t>Educational</a:t>
            </a:r>
            <a:r>
              <a:rPr sz="2400" spc="-45" dirty="0">
                <a:solidFill>
                  <a:srgbClr val="1E407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E407B"/>
                </a:solidFill>
                <a:latin typeface="Calibri"/>
                <a:cs typeface="Calibri"/>
              </a:rPr>
              <a:t>Equity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7A19-EC4A-4AAC-B4DE-5E751036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 Educational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FE15-BA4D-4914-95B8-2F1BC8DB4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6939" y="1180592"/>
            <a:ext cx="4568825" cy="4686808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James Guyton </a:t>
            </a:r>
          </a:p>
          <a:p>
            <a:r>
              <a:rPr lang="en-US" dirty="0"/>
              <a:t>Email: </a:t>
            </a:r>
          </a:p>
          <a:p>
            <a:r>
              <a:rPr lang="en-US" dirty="0">
                <a:hlinkClick r:id="rId2"/>
              </a:rPr>
              <a:t>jrg6@psu.edu</a:t>
            </a:r>
            <a:endParaRPr lang="en-US" dirty="0"/>
          </a:p>
          <a:p>
            <a:r>
              <a:rPr lang="en-US" dirty="0"/>
              <a:t>Phone: </a:t>
            </a:r>
          </a:p>
          <a:p>
            <a:r>
              <a:rPr lang="en-US" dirty="0"/>
              <a:t>814-867-2455</a:t>
            </a:r>
          </a:p>
          <a:p>
            <a:r>
              <a:rPr lang="en-US" dirty="0"/>
              <a:t>Office Address: </a:t>
            </a:r>
          </a:p>
          <a:p>
            <a:r>
              <a:rPr lang="en-US" dirty="0"/>
              <a:t>104 </a:t>
            </a:r>
            <a:r>
              <a:rPr lang="en-US" dirty="0" err="1"/>
              <a:t>Deike</a:t>
            </a:r>
            <a:r>
              <a:rPr lang="en-US" dirty="0"/>
              <a:t> Building</a:t>
            </a:r>
          </a:p>
          <a:p>
            <a:r>
              <a:rPr lang="en-US" dirty="0"/>
              <a:t>Title: </a:t>
            </a:r>
          </a:p>
          <a:p>
            <a:r>
              <a:rPr lang="en-US" dirty="0"/>
              <a:t>Coordinator of Multicultural Affairs</a:t>
            </a:r>
          </a:p>
          <a:p>
            <a:endParaRPr lang="en-US" dirty="0"/>
          </a:p>
        </p:txBody>
      </p:sp>
      <p:pic>
        <p:nvPicPr>
          <p:cNvPr id="7" name="Content Placeholder 6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6F7D2998-8A2B-4BA3-A328-AE2E240B5A12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199" y="1447800"/>
            <a:ext cx="1905000" cy="266700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4BA50F7-5675-4604-8477-49233DBA88A7}"/>
              </a:ext>
            </a:extLst>
          </p:cNvPr>
          <p:cNvSpPr/>
          <p:nvPr/>
        </p:nvSpPr>
        <p:spPr>
          <a:xfrm>
            <a:off x="6082145" y="144780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Lori Robinson </a:t>
            </a:r>
          </a:p>
          <a:p>
            <a:r>
              <a:rPr lang="en-US" sz="2400" dirty="0">
                <a:solidFill>
                  <a:schemeClr val="tx2"/>
                </a:solidFill>
              </a:rPr>
              <a:t>Email: </a:t>
            </a:r>
          </a:p>
          <a:p>
            <a:r>
              <a:rPr lang="en-US" sz="24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lrr5@psu.edu</a:t>
            </a:r>
            <a:r>
              <a:rPr lang="en-US" sz="2400" dirty="0">
                <a:solidFill>
                  <a:schemeClr val="tx2"/>
                </a:solidFill>
              </a:rPr>
              <a:t>  </a:t>
            </a:r>
          </a:p>
          <a:p>
            <a:r>
              <a:rPr lang="en-US" sz="2400" dirty="0">
                <a:solidFill>
                  <a:schemeClr val="tx2"/>
                </a:solidFill>
              </a:rPr>
              <a:t>Phone: </a:t>
            </a:r>
          </a:p>
          <a:p>
            <a:r>
              <a:rPr lang="en-US" sz="2400" dirty="0">
                <a:solidFill>
                  <a:schemeClr val="tx2"/>
                </a:solidFill>
              </a:rPr>
              <a:t>814-867-2455</a:t>
            </a:r>
          </a:p>
          <a:p>
            <a:r>
              <a:rPr lang="en-US" sz="2400" dirty="0">
                <a:solidFill>
                  <a:schemeClr val="tx2"/>
                </a:solidFill>
              </a:rPr>
              <a:t>Office Address: </a:t>
            </a:r>
          </a:p>
          <a:p>
            <a:r>
              <a:rPr lang="en-US" sz="2400" dirty="0">
                <a:solidFill>
                  <a:schemeClr val="tx2"/>
                </a:solidFill>
              </a:rPr>
              <a:t>104 </a:t>
            </a:r>
            <a:r>
              <a:rPr lang="en-US" sz="2400" dirty="0" err="1">
                <a:solidFill>
                  <a:schemeClr val="tx2"/>
                </a:solidFill>
              </a:rPr>
              <a:t>Deike</a:t>
            </a:r>
            <a:r>
              <a:rPr lang="en-US" sz="2400" dirty="0">
                <a:solidFill>
                  <a:schemeClr val="tx2"/>
                </a:solidFill>
              </a:rPr>
              <a:t> Building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Title: </a:t>
            </a:r>
          </a:p>
          <a:p>
            <a:r>
              <a:rPr lang="en-US" sz="2400" dirty="0">
                <a:solidFill>
                  <a:schemeClr val="tx2"/>
                </a:solidFill>
              </a:rPr>
              <a:t>Administrative Support Coordinator</a:t>
            </a:r>
          </a:p>
        </p:txBody>
      </p:sp>
      <p:pic>
        <p:nvPicPr>
          <p:cNvPr id="11" name="Picture 10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13C892E2-502C-44BD-95C0-52E7689DA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145" y="1468582"/>
            <a:ext cx="1905000" cy="2667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84C7B3-7A48-4081-9D64-F88B3553C9CE}"/>
              </a:ext>
            </a:extLst>
          </p:cNvPr>
          <p:cNvSpPr txBox="1"/>
          <p:nvPr/>
        </p:nvSpPr>
        <p:spPr>
          <a:xfrm>
            <a:off x="2819400" y="5486400"/>
            <a:ext cx="701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6"/>
              </a:rPr>
              <a:t>EMS Educational Equity</a:t>
            </a:r>
          </a:p>
          <a:p>
            <a:pPr algn="ctr"/>
            <a:r>
              <a:rPr lang="en-US" sz="2800" dirty="0">
                <a:hlinkClick r:id="rId6"/>
              </a:rPr>
              <a:t>www.ems.psu.edu/ems-educational-equity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2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6570-20EC-4CF3-B64F-5132EA9C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609822"/>
            <a:ext cx="11198861" cy="1354217"/>
          </a:xfrm>
        </p:spPr>
        <p:txBody>
          <a:bodyPr/>
          <a:lstStyle/>
          <a:p>
            <a:r>
              <a:rPr lang="en-US" dirty="0"/>
              <a:t>College of Earth and Mineral Sciences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6703D-B6D3-4BBF-B236-13CBA8181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455509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5 Departments: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John and Willie Leone Family Department of Energy and Mineral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Department of Geography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Department of Geosciences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Department of Materials Science and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Department of Meteorology and Atmospheric Science</a:t>
            </a:r>
          </a:p>
          <a:p>
            <a:endParaRPr lang="en-US" dirty="0"/>
          </a:p>
          <a:p>
            <a:r>
              <a:rPr lang="en-US" dirty="0"/>
              <a:t>16 majors, 2 available online, 17 minors</a:t>
            </a:r>
          </a:p>
          <a:p>
            <a:endParaRPr lang="en-US" dirty="0"/>
          </a:p>
          <a:p>
            <a:r>
              <a:rPr lang="en-US"/>
              <a:t>Visit </a:t>
            </a:r>
            <a:r>
              <a:rPr lang="en-US">
                <a:hlinkClick r:id="rId2"/>
              </a:rPr>
              <a:t>https://www.ems.psu.edu/</a:t>
            </a:r>
            <a:r>
              <a:rPr lang="en-US"/>
              <a:t> and </a:t>
            </a:r>
            <a:r>
              <a:rPr lang="en-US" dirty="0"/>
              <a:t>click on “Undergraduate” to explore what the College has to offer</a:t>
            </a:r>
          </a:p>
        </p:txBody>
      </p:sp>
      <p:pic>
        <p:nvPicPr>
          <p:cNvPr id="5" name="Picture 4" descr="A close up of a tall building&#10;&#10;Description automatically generated">
            <a:extLst>
              <a:ext uri="{FF2B5EF4-FFF2-40B4-BE49-F238E27FC236}">
                <a16:creationId xmlns:a16="http://schemas.microsoft.com/office/drawing/2014/main" id="{C216FFD7-CB6B-4A5D-8DF0-0D1D8F701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1066800"/>
            <a:ext cx="2286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2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FB97-59AE-4C27-80E7-709BF80C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609822"/>
            <a:ext cx="10741661" cy="1354217"/>
          </a:xfrm>
        </p:spPr>
        <p:txBody>
          <a:bodyPr/>
          <a:lstStyle/>
          <a:p>
            <a:r>
              <a:rPr lang="en-US" dirty="0"/>
              <a:t>EMS – A small college in a large university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7A718-D2D5-4E4F-B65F-3E2BFCCC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5601533"/>
          </a:xfrm>
        </p:spPr>
        <p:txBody>
          <a:bodyPr/>
          <a:lstStyle/>
          <a:p>
            <a:r>
              <a:rPr lang="en-US" dirty="0"/>
              <a:t>Building  Community and Supporting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Ryan Family Student Center,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Office of Student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first year orientation,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undergrad research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EMS Student Council, Student organizations – professional and social, Minorities in EMS (MEMS), Women in EMS (WEMS), Out in STEM (oSTEM) … and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EMEX student run open house, CUE –student research exhibition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Office of Educational Equity (Diversity, Equity, and Inclusion)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large brick building with a mountain in the background&#10;&#10;Description automatically generated">
            <a:extLst>
              <a:ext uri="{FF2B5EF4-FFF2-40B4-BE49-F238E27FC236}">
                <a16:creationId xmlns:a16="http://schemas.microsoft.com/office/drawing/2014/main" id="{52BBD3D8-7DFF-4CB4-92B5-F048EBCB4F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039" y="1325035"/>
            <a:ext cx="2781300" cy="20688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038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FB97-59AE-4C27-80E7-709BF80C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Penn State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7A718-D2D5-4E4F-B65F-3E2BFCCC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6955750"/>
          </a:xfrm>
        </p:spPr>
        <p:txBody>
          <a:bodyPr/>
          <a:lstStyle/>
          <a:p>
            <a:r>
              <a:rPr lang="en-US" dirty="0"/>
              <a:t>Additional Programs to Consider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Schreyer Honors College  </a:t>
            </a:r>
            <a:r>
              <a:rPr lang="en-US" sz="2000" dirty="0">
                <a:hlinkClick r:id="rId2"/>
              </a:rPr>
              <a:t>https://www.shc.psu.edu/</a:t>
            </a:r>
            <a:r>
              <a:rPr lang="en-US" sz="2000" dirty="0"/>
              <a:t>  Penn State’s </a:t>
            </a:r>
            <a:br>
              <a:rPr lang="en-US" sz="2000" dirty="0"/>
            </a:br>
            <a:r>
              <a:rPr lang="en-US" sz="2000" dirty="0"/>
              <a:t>Honors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Millennium Scholars Program  </a:t>
            </a:r>
            <a:r>
              <a:rPr lang="en-US" sz="2000" dirty="0">
                <a:hlinkClick r:id="rId3"/>
              </a:rPr>
              <a:t>https://www.millennium.psu.edu</a:t>
            </a:r>
            <a:r>
              <a:rPr lang="en-US" sz="2000" dirty="0"/>
              <a:t>  Brings in scholars dedicated to continuing to PhD studies and to increasing diversity in 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McNair </a:t>
            </a:r>
            <a:r>
              <a:rPr lang="en-US" sz="2000" dirty="0">
                <a:hlinkClick r:id="rId4"/>
              </a:rPr>
              <a:t>https://gradschool.psu.edu/diversity/mcnair</a:t>
            </a:r>
            <a:r>
              <a:rPr lang="en-US" sz="2000" dirty="0"/>
              <a:t>   Prepares underrepresented and first generation college students for graduate school success</a:t>
            </a:r>
          </a:p>
          <a:p>
            <a:endParaRPr lang="en-US" dirty="0"/>
          </a:p>
          <a:p>
            <a:r>
              <a:rPr lang="en-US" dirty="0"/>
              <a:t>Penn State admissions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http://psu.edu</a:t>
            </a:r>
            <a:r>
              <a:rPr lang="en-US" sz="2000" dirty="0"/>
              <a:t>  click the yellow button at the top that says “apply now”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Lots of information and tools such as cost calculators </a:t>
            </a:r>
            <a:r>
              <a:rPr lang="en-US" sz="2000" dirty="0" err="1"/>
              <a:t>etc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Lots of visit programs such as spend a summer day, spend a fall day and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building covered in snow&#10;&#10;Description automatically generated">
            <a:extLst>
              <a:ext uri="{FF2B5EF4-FFF2-40B4-BE49-F238E27FC236}">
                <a16:creationId xmlns:a16="http://schemas.microsoft.com/office/drawing/2014/main" id="{9541D988-8DBD-419F-8513-58755F3983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990600"/>
            <a:ext cx="2781300" cy="1744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8913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F3B5-280C-46DA-BC6A-812446FC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You: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097AC-3C82-487B-85CF-E2DEA5FD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301621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Why is diversity, equity, and inclusion important in education and in STEM?</a:t>
            </a:r>
          </a:p>
          <a:p>
            <a:endParaRPr lang="en-US" dirty="0"/>
          </a:p>
          <a:p>
            <a:r>
              <a:rPr lang="en-US" dirty="0"/>
              <a:t>What has to happen to achieve it?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4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72EE22-98C9-4DDD-BF58-D3AC518406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648200"/>
            <a:ext cx="6096000" cy="190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3EF3B5-280C-46DA-BC6A-812446FC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609822"/>
            <a:ext cx="10894061" cy="677108"/>
          </a:xfrm>
        </p:spPr>
        <p:txBody>
          <a:bodyPr/>
          <a:lstStyle/>
          <a:p>
            <a:r>
              <a:rPr lang="en-US" dirty="0"/>
              <a:t>Diversity, Equity, Inclusion, and Belonging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097AC-3C82-487B-85CF-E2DEA5FD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302868"/>
            <a:ext cx="10264140" cy="412420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EMS is committed to diversity, equity, inclusion and belonging and expects that everyone be actively engaged with fostering an equitable, inclusive environment where each member feels a sense of belonging and can thrive. Our areas of focus include: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ALLWE  - our comprehensive inclusion and equity initiative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 LGBT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 women in 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first generation-low income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anti-racism  </a:t>
            </a:r>
          </a:p>
        </p:txBody>
      </p:sp>
    </p:spTree>
    <p:extLst>
      <p:ext uri="{BB962C8B-B14F-4D97-AF65-F5344CB8AC3E}">
        <p14:creationId xmlns:p14="http://schemas.microsoft.com/office/powerpoint/2010/main" val="22320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CABE-37E8-4832-AA9D-02A85B59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609822"/>
            <a:ext cx="10589261" cy="1354217"/>
          </a:xfrm>
        </p:spPr>
        <p:txBody>
          <a:bodyPr/>
          <a:lstStyle/>
          <a:p>
            <a:r>
              <a:rPr lang="en-US" dirty="0"/>
              <a:t>Tips for Preparing for College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F1AF3-1385-4048-90BF-430461C51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39" y="1110599"/>
            <a:ext cx="10264140" cy="536291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APPLY EARLY for the best consideration for scholarships</a:t>
            </a:r>
            <a:br>
              <a:rPr lang="en-US" dirty="0"/>
            </a:br>
            <a:r>
              <a:rPr lang="en-US" dirty="0"/>
              <a:t> and programs</a:t>
            </a:r>
          </a:p>
          <a:p>
            <a:endParaRPr lang="en-US" dirty="0"/>
          </a:p>
          <a:p>
            <a:r>
              <a:rPr lang="en-US" dirty="0"/>
              <a:t>Start preparing now  </a:t>
            </a:r>
          </a:p>
          <a:p>
            <a:endParaRPr lang="en-US" dirty="0"/>
          </a:p>
          <a:p>
            <a:r>
              <a:rPr lang="en-US" dirty="0"/>
              <a:t>Do well in your math classes</a:t>
            </a:r>
          </a:p>
          <a:p>
            <a:endParaRPr lang="en-US" dirty="0"/>
          </a:p>
          <a:p>
            <a:r>
              <a:rPr lang="en-US" dirty="0"/>
              <a:t>Learn to manage your time and your money </a:t>
            </a:r>
          </a:p>
          <a:p>
            <a:endParaRPr lang="en-US" dirty="0"/>
          </a:p>
          <a:p>
            <a:r>
              <a:rPr lang="en-US" dirty="0"/>
              <a:t>Learn more about your concerns about college life</a:t>
            </a:r>
          </a:p>
          <a:p>
            <a:endParaRPr lang="en-US" dirty="0"/>
          </a:p>
        </p:txBody>
      </p:sp>
      <p:pic>
        <p:nvPicPr>
          <p:cNvPr id="5" name="Picture 4" descr="A view of a large building&#10;&#10;Description automatically generated">
            <a:extLst>
              <a:ext uri="{FF2B5EF4-FFF2-40B4-BE49-F238E27FC236}">
                <a16:creationId xmlns:a16="http://schemas.microsoft.com/office/drawing/2014/main" id="{03200A70-B251-4DE0-9442-F4FA4B1202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73" y="1110599"/>
            <a:ext cx="2438400" cy="1706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584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8F94-2497-4AA4-8FA6-8B652C4A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Me?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F6CE8-3AC5-4C6C-A925-005339E87F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close up of a flower. The flower is a &quot;Zydeco&quot; Iris.  Inside the flower, barely visible is a small lizard.&#10;&#10;Description automatically generated">
            <a:extLst>
              <a:ext uri="{FF2B5EF4-FFF2-40B4-BE49-F238E27FC236}">
                <a16:creationId xmlns:a16="http://schemas.microsoft.com/office/drawing/2014/main" id="{7A9CEF42-7AEB-47B3-A1B4-E8D545E59F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06"/>
          <a:stretch/>
        </p:blipFill>
        <p:spPr>
          <a:xfrm>
            <a:off x="6248400" y="1521134"/>
            <a:ext cx="4828032" cy="3944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052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76196748B9E458A305F3082D3A89F" ma:contentTypeVersion="13" ma:contentTypeDescription="Create a new document." ma:contentTypeScope="" ma:versionID="b469f1cb014fce931c254ff9c3f982fd">
  <xsd:schema xmlns:xsd="http://www.w3.org/2001/XMLSchema" xmlns:xs="http://www.w3.org/2001/XMLSchema" xmlns:p="http://schemas.microsoft.com/office/2006/metadata/properties" xmlns:ns3="3813a407-ade3-41a7-ae2b-5abd5c499ef8" xmlns:ns4="dbab0720-4a45-45b4-86d5-16af651ba8f0" targetNamespace="http://schemas.microsoft.com/office/2006/metadata/properties" ma:root="true" ma:fieldsID="187b3e777d6c09ada7a221e5a7220dd8" ns3:_="" ns4:_="">
    <xsd:import namespace="3813a407-ade3-41a7-ae2b-5abd5c499ef8"/>
    <xsd:import namespace="dbab0720-4a45-45b4-86d5-16af651ba8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3a407-ade3-41a7-ae2b-5abd5c499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0720-4a45-45b4-86d5-16af651ba8f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95B49C-760D-4F79-B2BF-7E07565EBB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C170D5-2346-4EB3-B6C5-CB9F824697FB}">
  <ds:schemaRefs>
    <ds:schemaRef ds:uri="http://schemas.microsoft.com/office/2006/documentManagement/types"/>
    <ds:schemaRef ds:uri="3813a407-ade3-41a7-ae2b-5abd5c499ef8"/>
    <ds:schemaRef ds:uri="http://purl.org/dc/elements/1.1/"/>
    <ds:schemaRef ds:uri="http://schemas.microsoft.com/office/2006/metadata/properties"/>
    <ds:schemaRef ds:uri="dbab0720-4a45-45b4-86d5-16af651ba8f0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331CE7-43A5-4AD4-9D36-1ACA3AF66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13a407-ade3-41a7-ae2b-5abd5c499ef8"/>
    <ds:schemaRef ds:uri="dbab0720-4a45-45b4-86d5-16af651ba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523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Office of the Associate Dean for  Educational Equity</vt:lpstr>
      <vt:lpstr>EMS Educational Equity</vt:lpstr>
      <vt:lpstr>College of Earth and Mineral Sciences</vt:lpstr>
      <vt:lpstr>EMS – A small college in a large university </vt:lpstr>
      <vt:lpstr>Applying to Penn State</vt:lpstr>
      <vt:lpstr>Questions for You:</vt:lpstr>
      <vt:lpstr>Diversity, Equity, Inclusion, and Belonging </vt:lpstr>
      <vt:lpstr>Tips for Preparing for College</vt:lpstr>
      <vt:lpstr>Questions for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 Framework update 2015</dc:title>
  <dc:subject>Educational Equity</dc:subject>
  <dc:creator>Victoria E Sanchez</dc:creator>
  <cp:lastModifiedBy>Syrett, William John</cp:lastModifiedBy>
  <cp:revision>10</cp:revision>
  <dcterms:created xsi:type="dcterms:W3CDTF">2019-09-30T14:40:42Z</dcterms:created>
  <dcterms:modified xsi:type="dcterms:W3CDTF">2020-06-30T13:07:53Z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2019-09-30T00:00:00Z</vt:filetime>
  </property>
  <property fmtid="{D5CDD505-2E9C-101B-9397-08002B2CF9AE}" pid="5" name="ContentTypeId">
    <vt:lpwstr>0x01010031176196748B9E458A305F3082D3A89F</vt:lpwstr>
  </property>
</Properties>
</file>