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</p:sldMasterIdLst>
  <p:notesMasterIdLst>
    <p:notesMasterId r:id="rId17"/>
  </p:notesMasterIdLst>
  <p:handoutMasterIdLst>
    <p:handoutMasterId r:id="rId18"/>
  </p:handoutMasterIdLst>
  <p:sldIdLst>
    <p:sldId id="280" r:id="rId2"/>
    <p:sldId id="281" r:id="rId3"/>
    <p:sldId id="278" r:id="rId4"/>
    <p:sldId id="260" r:id="rId5"/>
    <p:sldId id="262" r:id="rId6"/>
    <p:sldId id="269" r:id="rId7"/>
    <p:sldId id="275" r:id="rId8"/>
    <p:sldId id="270" r:id="rId9"/>
    <p:sldId id="272" r:id="rId10"/>
    <p:sldId id="273" r:id="rId11"/>
    <p:sldId id="271" r:id="rId12"/>
    <p:sldId id="282" r:id="rId13"/>
    <p:sldId id="283" r:id="rId14"/>
    <p:sldId id="276" r:id="rId15"/>
    <p:sldId id="274" r:id="rId16"/>
  </p:sldIdLst>
  <p:sldSz cx="9144000" cy="6858000" type="screen4x3"/>
  <p:notesSz cx="6858000" cy="92964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0" d="100"/>
          <a:sy n="140" d="100"/>
        </p:scale>
        <p:origin x="774" y="15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651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t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defTabSz="928688" eaLnBrk="1" hangingPunct="1">
              <a:defRPr sz="1200"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831263"/>
            <a:ext cx="2971800" cy="465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830" tIns="46415" rIns="92830" bIns="46415" numCol="1" anchor="b" anchorCtr="0" compatLnSpc="1">
            <a:prstTxWarp prst="textNoShape">
              <a:avLst/>
            </a:prstTxWarp>
          </a:bodyPr>
          <a:lstStyle>
            <a:lvl1pPr algn="r" defTabSz="928688" eaLnBrk="1" hangingPunct="1">
              <a:defRPr sz="1200">
                <a:latin typeface="Times New Roman" pitchFamily="18" charset="0"/>
              </a:defRPr>
            </a:lvl1pPr>
          </a:lstStyle>
          <a:p>
            <a:fld id="{24CE4BB9-6306-4866-95C0-EDD191D1392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043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2FB44EB-8CC1-4A7A-9CCC-EFE963AA8AD8}" type="datetimeFigureOut">
              <a:rPr lang="en-US"/>
              <a:pPr/>
              <a:t>10/18/2019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6425"/>
            <a:ext cx="5486400" cy="418306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2971800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675"/>
            <a:ext cx="2971800" cy="46513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B77BA22-A542-442B-8794-B31A70C39E5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51015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34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51421A8C-8062-4F91-A3FD-138D5EFF45FF}" type="slidenum">
              <a:rPr lang="en-US" sz="1200"/>
              <a:pPr/>
              <a:t>8</a:t>
            </a:fld>
            <a:endParaRPr 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51203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432B7B8-4298-436B-9624-C110B571D60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084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AA3E224-B473-42D6-9DC8-7F2866A21CD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54985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4AC989A-1617-4127-B9A2-CB88C9CDF8C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40501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64FD070-B18C-40E7-93C0-DA5CEEE303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63385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2799964-A848-4ABE-BAC4-BF7A9146793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01363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C4F2ACB-120A-467B-A9B9-3FFACAD6535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9824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F5849D4-FD67-49DE-90A2-5EAE038515B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04806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718DB8-B412-4494-A16C-8D515E8F503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2715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D8A99E7-80F9-4CC2-B5C2-6BFA90F8195E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89186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FFF9F04-38C8-4B9F-96C7-8D52ED9C412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9376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C11575D-8062-4007-B61A-319F9063B7E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4386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0179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018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018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4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B416DEB2-7DD9-439C-9526-68E474A69904}" type="slidenum">
              <a:rPr lang="en-US"/>
              <a:pPr/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ＭＳ Ｐゴシック" charset="0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ＭＳ Ｐゴシック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-Kou0HBpX4A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6.xml"/><Relationship Id="rId1" Type="http://schemas.openxmlformats.org/officeDocument/2006/relationships/video" Target="https://www.youtube.com/embed/1ow9GeDpAJ4" TargetMode="Externa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unV5KcSrY-I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nhc.noaa.gov/aboutnames.shtml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143000"/>
            <a:ext cx="9144000" cy="5715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A low pressure system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Tropical origin, naturally!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Organized mass of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n-US" dirty="0" smtClean="0">
                <a:ea typeface="ＭＳ Ｐゴシック" pitchFamily="34" charset="-128"/>
              </a:rPr>
              <a:t>   thunderstorms</a:t>
            </a:r>
          </a:p>
          <a:p>
            <a:pPr eaLnBrk="1" hangingPunct="1">
              <a:lnSpc>
                <a:spcPct val="90000"/>
              </a:lnSpc>
            </a:pPr>
            <a:endParaRPr lang="en-US" dirty="0" smtClean="0">
              <a:ea typeface="ＭＳ Ｐゴシック" pitchFamily="34" charset="-128"/>
            </a:endParaRP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Tropical cyclones with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   sustained winds ≥ 74 mph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dirty="0" smtClean="0">
                <a:ea typeface="ＭＳ Ｐゴシック" pitchFamily="34" charset="-128"/>
              </a:rPr>
              <a:t>   have different names: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Hurricane (North Atlantic and eastern North Pacific)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Typhoon (western North Pacific)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Cyclone (Indian Ocean and southern hemisphere)</a:t>
            </a:r>
          </a:p>
        </p:txBody>
      </p:sp>
      <p:pic>
        <p:nvPicPr>
          <p:cNvPr id="14338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60" t="6342" b="31985"/>
          <a:stretch>
            <a:fillRect/>
          </a:stretch>
        </p:blipFill>
        <p:spPr bwMode="auto">
          <a:xfrm>
            <a:off x="5334000" y="1219200"/>
            <a:ext cx="3810000" cy="396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325563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The Tropical Cyclone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 nodeType="clickPar">
                      <p:stCondLst>
                        <p:cond delay="indefinite"/>
                      </p:stCondLst>
                      <p:childTnLst>
                        <p:par>
                          <p:cTn id="4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5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 nodeType="clickPar">
                      <p:stCondLst>
                        <p:cond delay="indefinite"/>
                      </p:stCondLst>
                      <p:childTnLst>
                        <p:par>
                          <p:cTn id="5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5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1026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1219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>
                <a:ea typeface="+mj-ea"/>
                <a:cs typeface="+mj-cs"/>
              </a:rPr>
              <a:t>Hurricane: </a:t>
            </a:r>
            <a:r>
              <a:rPr lang="en-US" sz="4000" dirty="0" err="1" smtClean="0">
                <a:ea typeface="+mj-ea"/>
                <a:cs typeface="+mj-cs"/>
              </a:rPr>
              <a:t>Saffir</a:t>
            </a:r>
            <a:r>
              <a:rPr lang="en-US" sz="4000" dirty="0" smtClean="0">
                <a:ea typeface="+mj-ea"/>
                <a:cs typeface="+mj-cs"/>
              </a:rPr>
              <a:t>-Simpson Wind Scale</a:t>
            </a: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18628700"/>
              </p:ext>
            </p:extLst>
          </p:nvPr>
        </p:nvGraphicFramePr>
        <p:xfrm>
          <a:off x="327660" y="1295400"/>
          <a:ext cx="8359140" cy="363220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3865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2920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8912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053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Category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Winds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Damage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053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74-95 mph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Some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053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96-110</a:t>
                      </a: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</a:rPr>
                        <a:t> mph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Extensive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053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111-129</a:t>
                      </a:r>
                      <a:r>
                        <a:rPr lang="en-US" sz="3000" baseline="0" dirty="0" smtClean="0">
                          <a:solidFill>
                            <a:schemeClr val="tx1"/>
                          </a:solidFill>
                        </a:rPr>
                        <a:t> mph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Devastating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053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130-156 mph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Catastrophic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05367"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≥ 157 mph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000" dirty="0" smtClean="0">
                          <a:solidFill>
                            <a:schemeClr val="tx1"/>
                          </a:solidFill>
                        </a:rPr>
                        <a:t>Catastrophic</a:t>
                      </a:r>
                      <a:endParaRPr lang="en-US" sz="3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9" name="Rectangle 3"/>
          <p:cNvSpPr txBox="1">
            <a:spLocks noRot="1" noChangeArrowheads="1"/>
          </p:cNvSpPr>
          <p:nvPr/>
        </p:nvSpPr>
        <p:spPr bwMode="auto">
          <a:xfrm>
            <a:off x="0" y="5105400"/>
            <a:ext cx="9144000" cy="1371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32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4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  <a:ea typeface="ＭＳ Ｐゴシック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Pitfall 1: Strongest winds felt by few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Pitfall 2: Neglects </a:t>
            </a:r>
            <a:r>
              <a:rPr lang="en-US" b="1" dirty="0" smtClean="0">
                <a:ea typeface="ＭＳ Ｐゴシック" pitchFamily="34" charset="-128"/>
              </a:rPr>
              <a:t>storm surge</a:t>
            </a:r>
            <a:endParaRPr lang="en-US" dirty="0" smtClean="0">
              <a:ea typeface="ＭＳ Ｐゴシック" pitchFamily="34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0"/>
            <a:ext cx="77724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ea typeface="+mj-ea"/>
                <a:cs typeface="+mj-cs"/>
              </a:rPr>
              <a:t>Storm Surge</a:t>
            </a:r>
            <a:endParaRPr lang="en-US" sz="3600" smtClean="0">
              <a:ea typeface="+mj-ea"/>
              <a:cs typeface="+mj-cs"/>
            </a:endParaRPr>
          </a:p>
        </p:txBody>
      </p:sp>
      <p:sp>
        <p:nvSpPr>
          <p:cNvPr id="102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914400"/>
            <a:ext cx="9144000" cy="3352800"/>
          </a:xfrm>
        </p:spPr>
        <p:txBody>
          <a:bodyPr/>
          <a:lstStyle/>
          <a:p>
            <a:pPr eaLnBrk="1" hangingPunct="1">
              <a:defRPr/>
            </a:pPr>
            <a:r>
              <a:rPr lang="en-US" sz="2800" b="1" dirty="0" smtClean="0">
                <a:ea typeface="+mn-ea"/>
                <a:cs typeface="+mn-cs"/>
              </a:rPr>
              <a:t>Water, not wind, is by far the biggest killer!! </a:t>
            </a:r>
            <a:r>
              <a:rPr lang="en-US" sz="2800" dirty="0" smtClean="0">
                <a:ea typeface="+mn-ea"/>
                <a:cs typeface="+mn-cs"/>
              </a:rPr>
              <a:t>(includes both storm surge and fresh water flooding)</a:t>
            </a:r>
            <a:endParaRPr lang="en-US" sz="2800" b="1" dirty="0" smtClean="0">
              <a:ea typeface="+mn-ea"/>
              <a:cs typeface="+mn-cs"/>
            </a:endParaRPr>
          </a:p>
          <a:p>
            <a:pPr eaLnBrk="1" hangingPunct="1">
              <a:defRPr/>
            </a:pPr>
            <a:r>
              <a:rPr lang="en-US" sz="2800" dirty="0" smtClean="0">
                <a:ea typeface="+mn-ea"/>
                <a:cs typeface="+mn-cs"/>
              </a:rPr>
              <a:t>Right front quadrant is most dangerous (Northern Hemisphere)</a:t>
            </a:r>
          </a:p>
          <a:p>
            <a:pPr lvl="1" eaLnBrk="1" hangingPunct="1">
              <a:defRPr/>
            </a:pPr>
            <a:r>
              <a:rPr lang="en-US" sz="2400" dirty="0" smtClean="0"/>
              <a:t>Strongest winds (rotation + translation velocities)</a:t>
            </a:r>
          </a:p>
          <a:p>
            <a:pPr lvl="1" eaLnBrk="1" hangingPunct="1">
              <a:defRPr/>
            </a:pPr>
            <a:r>
              <a:rPr lang="en-US" sz="2400" dirty="0" smtClean="0"/>
              <a:t>Winds blow on-shore                                                             which piles up water</a:t>
            </a:r>
          </a:p>
          <a:p>
            <a:pPr lvl="1" eaLnBrk="1" hangingPunct="1">
              <a:defRPr/>
            </a:pPr>
            <a:endParaRPr lang="en-US" sz="2400" dirty="0" smtClean="0"/>
          </a:p>
        </p:txBody>
      </p:sp>
      <p:pic>
        <p:nvPicPr>
          <p:cNvPr id="23555" name="Picture 7" descr="mitchspee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3244850"/>
            <a:ext cx="4876800" cy="361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8" descr="sur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30663"/>
            <a:ext cx="4114800" cy="2827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7" grpId="0" build="p" bldLvl="3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624" y="-26377"/>
            <a:ext cx="8510588" cy="609600"/>
          </a:xfrm>
        </p:spPr>
        <p:txBody>
          <a:bodyPr/>
          <a:lstStyle/>
          <a:p>
            <a:r>
              <a:rPr lang="en-US" dirty="0" smtClean="0"/>
              <a:t>Storm Surge, the Big Killer</a:t>
            </a:r>
            <a:endParaRPr lang="en-US" dirty="0"/>
          </a:p>
        </p:txBody>
      </p:sp>
      <p:pic>
        <p:nvPicPr>
          <p:cNvPr id="3" name="-Kou0HBpX4A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929481" y="685800"/>
            <a:ext cx="10972797" cy="617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233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3639" y="0"/>
            <a:ext cx="8510588" cy="533400"/>
          </a:xfrm>
        </p:spPr>
        <p:txBody>
          <a:bodyPr/>
          <a:lstStyle/>
          <a:p>
            <a:r>
              <a:rPr lang="en-US" sz="3600" dirty="0" smtClean="0"/>
              <a:t>Surge in Philippines (Typhoon Haiyan)</a:t>
            </a:r>
            <a:endParaRPr lang="en-US" sz="3600" dirty="0"/>
          </a:p>
        </p:txBody>
      </p:sp>
      <p:pic>
        <p:nvPicPr>
          <p:cNvPr id="3" name="1ow9GeDpAJ4"/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1066800" y="609600"/>
            <a:ext cx="11108267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551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301625" y="228600"/>
            <a:ext cx="8510588" cy="7620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Demise</a:t>
            </a:r>
          </a:p>
        </p:txBody>
      </p:sp>
      <p:sp>
        <p:nvSpPr>
          <p:cNvPr id="4813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295400"/>
            <a:ext cx="9144000" cy="48037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Loss of fuel (water vapor)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Moves across colder water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Moves over land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Strong wind shear (vertical change of horizontal wind)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Tilts the thunderstorms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Lowest pressure not concentrated, pressure gradient relaxes and winds weaken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Increased friction (landfall)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Key Figures</a:t>
            </a:r>
          </a:p>
        </p:txBody>
      </p:sp>
      <p:sp>
        <p:nvSpPr>
          <p:cNvPr id="38915" name="Rectangle 3"/>
          <p:cNvSpPr>
            <a:spLocks noGrp="1" noRot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11.5, 11.9, 11.37, 11.41, 11.51, 11.52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-8792"/>
            <a:ext cx="9067800" cy="609600"/>
          </a:xfrm>
        </p:spPr>
        <p:txBody>
          <a:bodyPr/>
          <a:lstStyle/>
          <a:p>
            <a:r>
              <a:rPr lang="en-US" sz="3600" dirty="0" smtClean="0"/>
              <a:t>Hurricane Charley, Punta </a:t>
            </a:r>
            <a:r>
              <a:rPr lang="en-US" sz="3600" dirty="0" err="1" smtClean="0"/>
              <a:t>Gorda</a:t>
            </a:r>
            <a:r>
              <a:rPr lang="en-US" sz="3600" dirty="0" smtClean="0"/>
              <a:t>, FL, 2004</a:t>
            </a:r>
            <a:endParaRPr lang="en-US" sz="3600" dirty="0"/>
          </a:p>
        </p:txBody>
      </p:sp>
      <p:pic>
        <p:nvPicPr>
          <p:cNvPr id="4" name="unV5KcSrY-I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-947290" y="691662"/>
            <a:ext cx="10962379" cy="6166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37993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76200"/>
            <a:ext cx="9144000" cy="685800"/>
          </a:xfrm>
        </p:spPr>
        <p:txBody>
          <a:bodyPr/>
          <a:lstStyle/>
          <a:p>
            <a:pPr eaLnBrk="1" hangingPunct="1"/>
            <a:r>
              <a:rPr lang="en-US" smtClean="0">
                <a:ea typeface="ＭＳ Ｐゴシック" pitchFamily="34" charset="-128"/>
              </a:rPr>
              <a:t>Historical Tropical Cyclone Tracks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43000"/>
            <a:ext cx="91440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6" name="Group 15"/>
          <p:cNvGrpSpPr>
            <a:grpSpLocks/>
          </p:cNvGrpSpPr>
          <p:nvPr/>
        </p:nvGrpSpPr>
        <p:grpSpPr bwMode="auto">
          <a:xfrm>
            <a:off x="0" y="1676400"/>
            <a:ext cx="9144000" cy="3494088"/>
            <a:chOff x="0" y="1676400"/>
            <a:chExt cx="9144000" cy="3493532"/>
          </a:xfrm>
        </p:grpSpPr>
        <p:sp>
          <p:nvSpPr>
            <p:cNvPr id="15364" name="TextBox 8"/>
            <p:cNvSpPr txBox="1">
              <a:spLocks noChangeArrowheads="1"/>
            </p:cNvSpPr>
            <p:nvPr/>
          </p:nvSpPr>
          <p:spPr bwMode="auto">
            <a:xfrm>
              <a:off x="0" y="3288268"/>
              <a:ext cx="9144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</a:rPr>
                <a:t>Equator Equator Equator Equator Equator Equator Equator Equator Equator Equator</a:t>
              </a:r>
            </a:p>
          </p:txBody>
        </p:sp>
        <p:sp>
          <p:nvSpPr>
            <p:cNvPr id="15365" name="TextBox 9"/>
            <p:cNvSpPr txBox="1">
              <a:spLocks noChangeArrowheads="1"/>
            </p:cNvSpPr>
            <p:nvPr/>
          </p:nvSpPr>
          <p:spPr bwMode="auto">
            <a:xfrm>
              <a:off x="4495800" y="2069068"/>
              <a:ext cx="6594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800">
                  <a:solidFill>
                    <a:srgbClr val="FF0000"/>
                  </a:solidFill>
                </a:rPr>
                <a:t>Cold</a:t>
              </a:r>
            </a:p>
          </p:txBody>
        </p:sp>
        <p:sp>
          <p:nvSpPr>
            <p:cNvPr id="15366" name="TextBox 10"/>
            <p:cNvSpPr txBox="1">
              <a:spLocks noChangeArrowheads="1"/>
            </p:cNvSpPr>
            <p:nvPr/>
          </p:nvSpPr>
          <p:spPr bwMode="auto">
            <a:xfrm>
              <a:off x="5893795" y="3810000"/>
              <a:ext cx="6594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800">
                  <a:solidFill>
                    <a:srgbClr val="FF0000"/>
                  </a:solidFill>
                </a:rPr>
                <a:t>Cold</a:t>
              </a:r>
            </a:p>
          </p:txBody>
        </p:sp>
        <p:sp>
          <p:nvSpPr>
            <p:cNvPr id="15367" name="TextBox 11"/>
            <p:cNvSpPr txBox="1">
              <a:spLocks noChangeArrowheads="1"/>
            </p:cNvSpPr>
            <p:nvPr/>
          </p:nvSpPr>
          <p:spPr bwMode="auto">
            <a:xfrm>
              <a:off x="7951195" y="3810000"/>
              <a:ext cx="659405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800">
                  <a:solidFill>
                    <a:srgbClr val="FF0000"/>
                  </a:solidFill>
                </a:rPr>
                <a:t>Cold</a:t>
              </a:r>
            </a:p>
          </p:txBody>
        </p:sp>
        <p:sp>
          <p:nvSpPr>
            <p:cNvPr id="15368" name="TextBox 12"/>
            <p:cNvSpPr txBox="1">
              <a:spLocks noChangeArrowheads="1"/>
            </p:cNvSpPr>
            <p:nvPr/>
          </p:nvSpPr>
          <p:spPr bwMode="auto">
            <a:xfrm>
              <a:off x="0" y="4800600"/>
              <a:ext cx="91440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pPr algn="ctr"/>
              <a:r>
                <a:rPr lang="en-US" sz="1800">
                  <a:solidFill>
                    <a:srgbClr val="FF0000"/>
                  </a:solidFill>
                </a:rPr>
                <a:t>Cold Cold Cold Cold Cold Cold Cold Cold Cold Cold Cold Cold Cold Cold Cold Cold</a:t>
              </a:r>
            </a:p>
          </p:txBody>
        </p:sp>
        <p:sp>
          <p:nvSpPr>
            <p:cNvPr id="15369" name="TextBox 13"/>
            <p:cNvSpPr txBox="1">
              <a:spLocks noChangeArrowheads="1"/>
            </p:cNvSpPr>
            <p:nvPr/>
          </p:nvSpPr>
          <p:spPr bwMode="auto">
            <a:xfrm>
              <a:off x="1435422" y="1676400"/>
              <a:ext cx="6981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800">
                  <a:solidFill>
                    <a:srgbClr val="FF0000"/>
                  </a:solidFill>
                </a:rPr>
                <a:t>Land</a:t>
              </a:r>
            </a:p>
          </p:txBody>
        </p:sp>
        <p:sp>
          <p:nvSpPr>
            <p:cNvPr id="15370" name="TextBox 14"/>
            <p:cNvSpPr txBox="1">
              <a:spLocks noChangeArrowheads="1"/>
            </p:cNvSpPr>
            <p:nvPr/>
          </p:nvSpPr>
          <p:spPr bwMode="auto">
            <a:xfrm>
              <a:off x="8421733" y="2743200"/>
              <a:ext cx="69817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1800">
                  <a:solidFill>
                    <a:srgbClr val="FF0000"/>
                  </a:solidFill>
                </a:rPr>
                <a:t>Land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-30480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ea typeface="+mj-ea"/>
                <a:cs typeface="+mj-cs"/>
              </a:rPr>
              <a:t>The Hurricane: Birth Regions</a:t>
            </a:r>
            <a:endParaRPr lang="en-US" smtClean="0">
              <a:ea typeface="+mj-ea"/>
              <a:cs typeface="+mj-cs"/>
            </a:endParaRPr>
          </a:p>
        </p:txBody>
      </p:sp>
      <p:sp>
        <p:nvSpPr>
          <p:cNvPr id="7171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685800" y="685800"/>
            <a:ext cx="7772400" cy="41148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Not over land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Not high latitudes</a:t>
            </a:r>
          </a:p>
          <a:p>
            <a:pPr eaLnBrk="1" hangingPunct="1"/>
            <a:r>
              <a:rPr lang="en-US" dirty="0" smtClean="0">
                <a:ea typeface="ＭＳ Ｐゴシック" pitchFamily="34" charset="-128"/>
              </a:rPr>
              <a:t>But, not at the equator  </a:t>
            </a:r>
            <a:r>
              <a:rPr lang="en-US" sz="1200" dirty="0" smtClean="0">
                <a:latin typeface=" sans" charset="0"/>
                <a:ea typeface="ＭＳ Ｐゴシック" pitchFamily="34" charset="-128"/>
              </a:rPr>
              <a:t>(Graphic by Robert </a:t>
            </a:r>
            <a:r>
              <a:rPr lang="en-US" sz="1200" dirty="0" err="1" smtClean="0">
                <a:latin typeface=" sans" charset="0"/>
                <a:ea typeface="ＭＳ Ｐゴシック" pitchFamily="34" charset="-128"/>
              </a:rPr>
              <a:t>Simmon</a:t>
            </a:r>
            <a:r>
              <a:rPr lang="en-US" sz="1200" dirty="0" smtClean="0">
                <a:latin typeface=" sans" charset="0"/>
                <a:ea typeface="ＭＳ Ｐゴシック" pitchFamily="34" charset="-128"/>
              </a:rPr>
              <a:t>, NASA GSFC)</a:t>
            </a:r>
            <a:r>
              <a:rPr lang="en-US" dirty="0" smtClean="0">
                <a:ea typeface="ＭＳ Ｐゴシック" pitchFamily="34" charset="-128"/>
              </a:rPr>
              <a:t> </a:t>
            </a:r>
          </a:p>
        </p:txBody>
      </p:sp>
      <p:pic>
        <p:nvPicPr>
          <p:cNvPr id="7179" name="Picture 11" descr="hurricane_form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819400"/>
            <a:ext cx="7315200" cy="382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17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1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1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1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 nodeType="clickPar">
                      <p:stCondLst>
                        <p:cond delay="indefinite"/>
                      </p:stCondLst>
                      <p:childTnLst>
                        <p:par>
                          <p:cTn id="2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1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1" grpId="0" build="p" bldLvl="3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ea typeface="+mj-ea"/>
                <a:cs typeface="+mj-cs"/>
              </a:rPr>
              <a:t>The Hurricane: Frequency, Season</a:t>
            </a:r>
            <a:endParaRPr lang="en-US" smtClean="0">
              <a:ea typeface="+mj-ea"/>
              <a:cs typeface="+mj-cs"/>
            </a:endParaRPr>
          </a:p>
        </p:txBody>
      </p:sp>
      <p:sp>
        <p:nvSpPr>
          <p:cNvPr id="1126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838200"/>
            <a:ext cx="9144000" cy="29718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Atlantic season runs from June through November</a:t>
            </a:r>
          </a:p>
          <a:p>
            <a:pPr eaLnBrk="1" hangingPunct="1">
              <a:defRPr/>
            </a:pPr>
            <a:r>
              <a:rPr lang="en-US" dirty="0" smtClean="0">
                <a:ea typeface="+mn-ea"/>
                <a:cs typeface="+mn-cs"/>
              </a:rPr>
              <a:t>Peak frequency around September 10th</a:t>
            </a:r>
          </a:p>
          <a:p>
            <a:pPr lvl="1" eaLnBrk="1" hangingPunct="1">
              <a:defRPr/>
            </a:pPr>
            <a:r>
              <a:rPr lang="en-US" dirty="0" smtClean="0"/>
              <a:t>Water at its warmest</a:t>
            </a:r>
          </a:p>
          <a:p>
            <a:pPr lvl="1" eaLnBrk="1" hangingPunct="1">
              <a:defRPr/>
            </a:pPr>
            <a:r>
              <a:rPr lang="en-US" dirty="0" smtClean="0"/>
              <a:t>Largest surface area of warm water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pic>
        <p:nvPicPr>
          <p:cNvPr id="17411" name="Picture 10" descr="11_9_sep_SST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6174"/>
          <a:stretch/>
        </p:blipFill>
        <p:spPr bwMode="auto">
          <a:xfrm>
            <a:off x="0" y="3657129"/>
            <a:ext cx="4343400" cy="32008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6" name="Picture 2" descr="Peak Of Seas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3657129"/>
            <a:ext cx="4762500" cy="3200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 bldLvl="3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85800" y="0"/>
            <a:ext cx="7772400" cy="762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smtClean="0">
                <a:ea typeface="+mj-ea"/>
                <a:cs typeface="+mj-cs"/>
              </a:rPr>
              <a:t>Stages of Development I</a:t>
            </a:r>
            <a:endParaRPr lang="en-US" smtClean="0">
              <a:ea typeface="+mj-ea"/>
              <a:cs typeface="+mj-cs"/>
            </a:endParaRPr>
          </a:p>
        </p:txBody>
      </p:sp>
      <p:sp>
        <p:nvSpPr>
          <p:cNvPr id="2560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152400" y="762000"/>
            <a:ext cx="8839200" cy="5638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Tropical disturbance: disorganized blob of thunderstorms, often forms within the ITCZ</a:t>
            </a:r>
          </a:p>
          <a:p>
            <a:pPr lvl="1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If atmosphere and ocean conditions favor development, we enter a </a:t>
            </a:r>
            <a:r>
              <a:rPr lang="en-US" i="1" dirty="0" smtClean="0">
                <a:ea typeface="ＭＳ Ｐゴシック" pitchFamily="34" charset="-128"/>
              </a:rPr>
              <a:t>positive feedback loop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Massive heat release via condensation – </a:t>
            </a:r>
            <a:r>
              <a:rPr lang="en-US" b="1" dirty="0" smtClean="0">
                <a:ea typeface="ＭＳ Ｐゴシック" pitchFamily="34" charset="-128"/>
              </a:rPr>
              <a:t>warm core</a:t>
            </a:r>
            <a:endParaRPr lang="en-US" dirty="0" smtClean="0">
              <a:ea typeface="ＭＳ Ｐゴシック" pitchFamily="34" charset="-128"/>
            </a:endParaRP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Increased pressure aloft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Upper-level divergence 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Lower surface pressure</a:t>
            </a:r>
          </a:p>
          <a:p>
            <a:pPr lvl="2"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Increased inflow, fuel for more thunderstorms…</a:t>
            </a:r>
          </a:p>
          <a:p>
            <a:pPr eaLnBrk="1" hangingPunct="1">
              <a:lnSpc>
                <a:spcPct val="90000"/>
              </a:lnSpc>
            </a:pPr>
            <a:r>
              <a:rPr lang="en-US" dirty="0" smtClean="0">
                <a:ea typeface="ＭＳ Ｐゴシック" pitchFamily="34" charset="-128"/>
              </a:rPr>
              <a:t>Tropical depression: organized thunderstorms, circular wind flow around center, sustained wind speed &lt; 39 mph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 bldLvl="3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152400"/>
            <a:ext cx="9144000" cy="7620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Warm Core Structure</a:t>
            </a:r>
          </a:p>
        </p:txBody>
      </p:sp>
      <p:sp>
        <p:nvSpPr>
          <p:cNvPr id="4710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5410200" y="5334000"/>
            <a:ext cx="3733800" cy="3079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n-US" sz="1600" smtClean="0">
                <a:ea typeface="ＭＳ Ｐゴシック" pitchFamily="34" charset="-128"/>
              </a:rPr>
              <a:t>(Adapted from Moran &amp; Morgan, 1997) </a:t>
            </a:r>
          </a:p>
        </p:txBody>
      </p:sp>
      <p:pic>
        <p:nvPicPr>
          <p:cNvPr id="21507" name="Picture 4" descr="Hurr_Struct_fig0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838200"/>
            <a:ext cx="6400800" cy="444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" name="Group 3"/>
          <p:cNvGrpSpPr>
            <a:grpSpLocks/>
          </p:cNvGrpSpPr>
          <p:nvPr/>
        </p:nvGrpSpPr>
        <p:grpSpPr bwMode="auto">
          <a:xfrm>
            <a:off x="3352800" y="1371600"/>
            <a:ext cx="4724400" cy="3124200"/>
            <a:chOff x="3352800" y="1371600"/>
            <a:chExt cx="4724400" cy="3124200"/>
          </a:xfrm>
        </p:grpSpPr>
        <p:sp>
          <p:nvSpPr>
            <p:cNvPr id="21510" name="TextBox 1"/>
            <p:cNvSpPr txBox="1">
              <a:spLocks noChangeArrowheads="1"/>
            </p:cNvSpPr>
            <p:nvPr/>
          </p:nvSpPr>
          <p:spPr bwMode="auto">
            <a:xfrm>
              <a:off x="5562600" y="3886200"/>
              <a:ext cx="402674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3200">
                  <a:solidFill>
                    <a:srgbClr val="000000"/>
                  </a:solidFill>
                </a:rPr>
                <a:t>L</a:t>
              </a:r>
            </a:p>
          </p:txBody>
        </p:sp>
        <p:sp>
          <p:nvSpPr>
            <p:cNvPr id="21511" name="TextBox 6"/>
            <p:cNvSpPr txBox="1">
              <a:spLocks noChangeArrowheads="1"/>
            </p:cNvSpPr>
            <p:nvPr/>
          </p:nvSpPr>
          <p:spPr bwMode="auto">
            <a:xfrm>
              <a:off x="5538779" y="1396424"/>
              <a:ext cx="481021" cy="584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1pPr>
              <a:lvl2pPr marL="742950" indent="-28575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2pPr>
              <a:lvl3pPr marL="11430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3pPr>
              <a:lvl4pPr marL="16002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4pPr>
              <a:lvl5pPr marL="2057400" indent="-228600"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Arial" pitchFamily="34" charset="0"/>
                  <a:ea typeface="ＭＳ Ｐゴシック" pitchFamily="34" charset="-128"/>
                </a:defRPr>
              </a:lvl9pPr>
            </a:lstStyle>
            <a:p>
              <a:r>
                <a:rPr lang="en-US" sz="3200">
                  <a:solidFill>
                    <a:srgbClr val="000000"/>
                  </a:solidFill>
                </a:rPr>
                <a:t>H</a:t>
              </a:r>
            </a:p>
          </p:txBody>
        </p:sp>
        <p:sp>
          <p:nvSpPr>
            <p:cNvPr id="21512" name="Right Arrow 2"/>
            <p:cNvSpPr>
              <a:spLocks noChangeArrowheads="1"/>
            </p:cNvSpPr>
            <p:nvPr/>
          </p:nvSpPr>
          <p:spPr bwMode="auto">
            <a:xfrm>
              <a:off x="3352800" y="4191000"/>
              <a:ext cx="1600200" cy="304800"/>
            </a:xfrm>
            <a:prstGeom prst="rightArrow">
              <a:avLst>
                <a:gd name="adj1" fmla="val 50000"/>
                <a:gd name="adj2" fmla="val 99191"/>
              </a:avLst>
            </a:prstGeom>
            <a:solidFill>
              <a:srgbClr val="00000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3" name="Right Arrow 9"/>
            <p:cNvSpPr>
              <a:spLocks noChangeArrowheads="1"/>
            </p:cNvSpPr>
            <p:nvPr/>
          </p:nvSpPr>
          <p:spPr bwMode="auto">
            <a:xfrm flipH="1">
              <a:off x="3352800" y="1371600"/>
              <a:ext cx="1600200" cy="304800"/>
            </a:xfrm>
            <a:prstGeom prst="rightArrow">
              <a:avLst>
                <a:gd name="adj1" fmla="val 50000"/>
                <a:gd name="adj2" fmla="val 99191"/>
              </a:avLst>
            </a:prstGeom>
            <a:solidFill>
              <a:srgbClr val="000000">
                <a:alpha val="6117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4" name="Right Arrow 11"/>
            <p:cNvSpPr>
              <a:spLocks noChangeArrowheads="1"/>
            </p:cNvSpPr>
            <p:nvPr/>
          </p:nvSpPr>
          <p:spPr bwMode="auto">
            <a:xfrm rot="5400000" flipH="1">
              <a:off x="3810000" y="2819400"/>
              <a:ext cx="2590800" cy="304800"/>
            </a:xfrm>
            <a:prstGeom prst="rightArrow">
              <a:avLst>
                <a:gd name="adj1" fmla="val 50000"/>
                <a:gd name="adj2" fmla="val 99206"/>
              </a:avLst>
            </a:prstGeom>
            <a:solidFill>
              <a:srgbClr val="00000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5" name="Right Arrow 13"/>
            <p:cNvSpPr>
              <a:spLocks noChangeArrowheads="1"/>
            </p:cNvSpPr>
            <p:nvPr/>
          </p:nvSpPr>
          <p:spPr bwMode="auto">
            <a:xfrm>
              <a:off x="6477000" y="1371600"/>
              <a:ext cx="1600200" cy="304800"/>
            </a:xfrm>
            <a:prstGeom prst="rightArrow">
              <a:avLst>
                <a:gd name="adj1" fmla="val 50000"/>
                <a:gd name="adj2" fmla="val 99191"/>
              </a:avLst>
            </a:prstGeom>
            <a:solidFill>
              <a:srgbClr val="00000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6" name="Right Arrow 14"/>
            <p:cNvSpPr>
              <a:spLocks noChangeArrowheads="1"/>
            </p:cNvSpPr>
            <p:nvPr/>
          </p:nvSpPr>
          <p:spPr bwMode="auto">
            <a:xfrm flipH="1">
              <a:off x="6477000" y="4191000"/>
              <a:ext cx="1600200" cy="304800"/>
            </a:xfrm>
            <a:prstGeom prst="rightArrow">
              <a:avLst>
                <a:gd name="adj1" fmla="val 50000"/>
                <a:gd name="adj2" fmla="val 99191"/>
              </a:avLst>
            </a:prstGeom>
            <a:solidFill>
              <a:srgbClr val="000000">
                <a:alpha val="61176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  <p:sp>
          <p:nvSpPr>
            <p:cNvPr id="21517" name="Right Arrow 15"/>
            <p:cNvSpPr>
              <a:spLocks noChangeArrowheads="1"/>
            </p:cNvSpPr>
            <p:nvPr/>
          </p:nvSpPr>
          <p:spPr bwMode="auto">
            <a:xfrm rot="5400000" flipH="1">
              <a:off x="5029200" y="2819400"/>
              <a:ext cx="2590800" cy="304800"/>
            </a:xfrm>
            <a:prstGeom prst="rightArrow">
              <a:avLst>
                <a:gd name="adj1" fmla="val 50000"/>
                <a:gd name="adj2" fmla="val 99206"/>
              </a:avLst>
            </a:prstGeom>
            <a:solidFill>
              <a:srgbClr val="000000">
                <a:alpha val="59999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/>
            <a:lstStyle/>
            <a:p>
              <a:endParaRPr lang="en-US"/>
            </a:p>
          </p:txBody>
        </p:sp>
      </p:grpSp>
      <p:pic>
        <p:nvPicPr>
          <p:cNvPr id="21508" name="Picture 7" descr="11_33_comput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7" r="2089"/>
          <a:stretch>
            <a:fillRect/>
          </a:stretch>
        </p:blipFill>
        <p:spPr bwMode="auto">
          <a:xfrm>
            <a:off x="0" y="3276600"/>
            <a:ext cx="3903663" cy="358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533400" y="0"/>
            <a:ext cx="77724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ea typeface="+mj-ea"/>
                <a:cs typeface="+mj-cs"/>
              </a:rPr>
              <a:t>Stages of Development II</a:t>
            </a:r>
            <a:endParaRPr lang="en-US" smtClean="0">
              <a:ea typeface="+mj-ea"/>
              <a:cs typeface="+mj-cs"/>
            </a:endParaRPr>
          </a:p>
        </p:txBody>
      </p:sp>
      <p:sp>
        <p:nvSpPr>
          <p:cNvPr id="30723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1371600"/>
            <a:ext cx="8458200" cy="4648200"/>
          </a:xfrm>
        </p:spPr>
        <p:txBody>
          <a:bodyPr/>
          <a:lstStyle/>
          <a:p>
            <a:pPr eaLnBrk="1" hangingPunct="1"/>
            <a:r>
              <a:rPr lang="en-US" dirty="0" smtClean="0">
                <a:ea typeface="ＭＳ Ｐゴシック" pitchFamily="34" charset="-128"/>
              </a:rPr>
              <a:t>Tropical Storm: sustained wind speeds from 39-73 mph with stronger gusts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Storm gets a name</a:t>
            </a:r>
          </a:p>
          <a:p>
            <a:pPr lvl="2" eaLnBrk="1" hangingPunct="1"/>
            <a:r>
              <a:rPr lang="en-US" dirty="0" smtClean="0">
                <a:ea typeface="ＭＳ Ｐゴシック" pitchFamily="34" charset="-128"/>
              </a:rPr>
              <a:t>Six-year cycle (</a:t>
            </a:r>
            <a:r>
              <a:rPr lang="en-US" dirty="0" smtClean="0">
                <a:ea typeface="ＭＳ Ｐゴシック" pitchFamily="34" charset="-128"/>
                <a:hlinkClick r:id="rId3"/>
              </a:rPr>
              <a:t>link to NHC</a:t>
            </a:r>
            <a:r>
              <a:rPr lang="en-US" dirty="0" smtClean="0">
                <a:ea typeface="ＭＳ Ｐゴシック" pitchFamily="34" charset="-128"/>
              </a:rPr>
              <a:t>)</a:t>
            </a:r>
          </a:p>
          <a:p>
            <a:pPr lvl="2" eaLnBrk="1" hangingPunct="1"/>
            <a:r>
              <a:rPr lang="en-US" dirty="0" smtClean="0">
                <a:ea typeface="ＭＳ Ｐゴシック" pitchFamily="34" charset="-128"/>
              </a:rPr>
              <a:t>Names reused or retired</a:t>
            </a:r>
          </a:p>
          <a:p>
            <a:pPr lvl="1" eaLnBrk="1" hangingPunct="1"/>
            <a:r>
              <a:rPr lang="en-US" dirty="0" smtClean="0">
                <a:ea typeface="ＭＳ Ｐゴシック" pitchFamily="34" charset="-128"/>
              </a:rPr>
              <a:t>If conditions remain favorable, positive feedback loop continues, leading to…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307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307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07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 bldLvl="3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smtClean="0">
                <a:ea typeface="+mj-ea"/>
                <a:cs typeface="+mj-cs"/>
              </a:rPr>
              <a:t>Stages of Development: Hurricane</a:t>
            </a:r>
            <a:endParaRPr lang="en-US" smtClean="0">
              <a:ea typeface="+mj-ea"/>
              <a:cs typeface="+mj-cs"/>
            </a:endParaRPr>
          </a:p>
        </p:txBody>
      </p:sp>
      <p:sp>
        <p:nvSpPr>
          <p:cNvPr id="31747" name="Rectangle 3"/>
          <p:cNvSpPr>
            <a:spLocks noGrp="1" noRot="1" noChangeArrowheads="1"/>
          </p:cNvSpPr>
          <p:nvPr>
            <p:ph type="body" idx="1"/>
          </p:nvPr>
        </p:nvSpPr>
        <p:spPr>
          <a:xfrm>
            <a:off x="0" y="762000"/>
            <a:ext cx="8991600" cy="3124200"/>
          </a:xfrm>
        </p:spPr>
        <p:txBody>
          <a:bodyPr/>
          <a:lstStyle/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Sustained wind speed ≥ 74 mph</a:t>
            </a: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An eye usually forms</a:t>
            </a:r>
          </a:p>
          <a:p>
            <a:pPr lvl="1" eaLnBrk="1" hangingPunct="1"/>
            <a:r>
              <a:rPr lang="en-US" sz="2400" dirty="0" smtClean="0">
                <a:ea typeface="ＭＳ Ｐゴシック" pitchFamily="34" charset="-128"/>
              </a:rPr>
              <a:t>Storm has a warm core</a:t>
            </a:r>
          </a:p>
          <a:p>
            <a:pPr lvl="1" eaLnBrk="1" hangingPunct="1"/>
            <a:r>
              <a:rPr lang="en-US" altLang="en-US" sz="2400" dirty="0" smtClean="0">
                <a:ea typeface="ＭＳ Ｐゴシック" pitchFamily="34" charset="-128"/>
              </a:rPr>
              <a:t>Varying width, “S</a:t>
            </a:r>
            <a:r>
              <a:rPr lang="en-US" sz="2400" dirty="0" smtClean="0">
                <a:ea typeface="ＭＳ Ｐゴシック" pitchFamily="34" charset="-128"/>
              </a:rPr>
              <a:t>tadium </a:t>
            </a:r>
            <a:r>
              <a:rPr lang="en-US" sz="2400" dirty="0">
                <a:ea typeface="ＭＳ Ｐゴシック" pitchFamily="34" charset="-128"/>
              </a:rPr>
              <a:t>E</a:t>
            </a:r>
            <a:r>
              <a:rPr lang="en-US" sz="2400" dirty="0" smtClean="0">
                <a:ea typeface="ＭＳ Ｐゴシック" pitchFamily="34" charset="-128"/>
              </a:rPr>
              <a:t>ffect</a:t>
            </a:r>
            <a:r>
              <a:rPr lang="en-US" altLang="en-US" sz="2400" dirty="0" smtClean="0">
                <a:ea typeface="ＭＳ Ｐゴシック" pitchFamily="34" charset="-128"/>
              </a:rPr>
              <a:t>”</a:t>
            </a:r>
            <a:endParaRPr lang="en-US" sz="2400" dirty="0" smtClean="0">
              <a:ea typeface="ＭＳ Ｐゴシック" pitchFamily="34" charset="-128"/>
            </a:endParaRP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Spiral bands</a:t>
            </a:r>
          </a:p>
          <a:p>
            <a:pPr eaLnBrk="1" hangingPunct="1"/>
            <a:r>
              <a:rPr lang="en-US" sz="2800" dirty="0" smtClean="0">
                <a:ea typeface="ＭＳ Ｐゴシック" pitchFamily="34" charset="-128"/>
              </a:rPr>
              <a:t>Conservation of angular                                                        momentum</a:t>
            </a:r>
          </a:p>
        </p:txBody>
      </p:sp>
      <p:pic>
        <p:nvPicPr>
          <p:cNvPr id="20483" name="Picture 5" descr="vispir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4171950"/>
            <a:ext cx="3581400" cy="2686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6" descr="hurricanestructur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4343400"/>
            <a:ext cx="50292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570"/>
          <a:stretch>
            <a:fillRect/>
          </a:stretch>
        </p:blipFill>
        <p:spPr bwMode="auto">
          <a:xfrm>
            <a:off x="5638800" y="762000"/>
            <a:ext cx="3441700" cy="33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17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17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17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 bldLvl="3" autoUpdateAnimBg="0"/>
    </p:bldLst>
  </p:timing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Clouds</Template>
  <TotalTime>7354</TotalTime>
  <Words>479</Words>
  <Application>Microsoft Office PowerPoint</Application>
  <PresentationFormat>On-screen Show (4:3)</PresentationFormat>
  <Paragraphs>95</Paragraphs>
  <Slides>15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ＭＳ Ｐゴシック</vt:lpstr>
      <vt:lpstr> sans</vt:lpstr>
      <vt:lpstr>Arial</vt:lpstr>
      <vt:lpstr>Calibri</vt:lpstr>
      <vt:lpstr>Times New Roman</vt:lpstr>
      <vt:lpstr>Wingdings</vt:lpstr>
      <vt:lpstr>Clouds</vt:lpstr>
      <vt:lpstr>The Tropical Cyclone</vt:lpstr>
      <vt:lpstr>Hurricane Charley, Punta Gorda, FL, 2004</vt:lpstr>
      <vt:lpstr>Historical Tropical Cyclone Tracks</vt:lpstr>
      <vt:lpstr>The Hurricane: Birth Regions</vt:lpstr>
      <vt:lpstr>The Hurricane: Frequency, Season</vt:lpstr>
      <vt:lpstr>Stages of Development I</vt:lpstr>
      <vt:lpstr>Warm Core Structure</vt:lpstr>
      <vt:lpstr>Stages of Development II</vt:lpstr>
      <vt:lpstr>Stages of Development: Hurricane</vt:lpstr>
      <vt:lpstr>Hurricane: Saffir-Simpson Wind Scale</vt:lpstr>
      <vt:lpstr>Storm Surge</vt:lpstr>
      <vt:lpstr>Storm Surge, the Big Killer</vt:lpstr>
      <vt:lpstr>Surge in Philippines (Typhoon Haiyan)</vt:lpstr>
      <vt:lpstr>Demise</vt:lpstr>
      <vt:lpstr>Key Figures</vt:lpstr>
    </vt:vector>
  </TitlesOfParts>
  <Company>Penn State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Radiation</dc:title>
  <dc:creator>Meteorology</dc:creator>
  <cp:lastModifiedBy>wjs1</cp:lastModifiedBy>
  <cp:revision>81</cp:revision>
  <dcterms:created xsi:type="dcterms:W3CDTF">2005-09-06T19:12:43Z</dcterms:created>
  <dcterms:modified xsi:type="dcterms:W3CDTF">2019-10-18T13:40:03Z</dcterms:modified>
</cp:coreProperties>
</file>